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63" r:id="rId3"/>
    <p:sldId id="2848" r:id="rId4"/>
    <p:sldId id="2845" r:id="rId5"/>
    <p:sldId id="2796" r:id="rId6"/>
    <p:sldId id="2797" r:id="rId7"/>
    <p:sldId id="2858" r:id="rId8"/>
    <p:sldId id="2844" r:id="rId9"/>
    <p:sldId id="2760" r:id="rId10"/>
    <p:sldId id="2617" r:id="rId11"/>
    <p:sldId id="2847" r:id="rId12"/>
    <p:sldId id="2603" r:id="rId13"/>
    <p:sldId id="2803" r:id="rId14"/>
    <p:sldId id="324" r:id="rId15"/>
    <p:sldId id="2861" r:id="rId16"/>
    <p:sldId id="2862" r:id="rId17"/>
    <p:sldId id="2838" r:id="rId18"/>
    <p:sldId id="2856" r:id="rId19"/>
    <p:sldId id="2690" r:id="rId20"/>
    <p:sldId id="2865" r:id="rId21"/>
    <p:sldId id="2781" r:id="rId22"/>
    <p:sldId id="2864" r:id="rId23"/>
    <p:sldId id="2850" r:id="rId24"/>
    <p:sldId id="2859" r:id="rId25"/>
    <p:sldId id="2866" r:id="rId26"/>
    <p:sldId id="2867" r:id="rId27"/>
    <p:sldId id="2758" r:id="rId28"/>
    <p:sldId id="2851" r:id="rId29"/>
    <p:sldId id="2763" r:id="rId30"/>
    <p:sldId id="2852" r:id="rId31"/>
    <p:sldId id="2869" r:id="rId32"/>
    <p:sldId id="2841" r:id="rId33"/>
    <p:sldId id="2820" r:id="rId34"/>
    <p:sldId id="2821" r:id="rId35"/>
    <p:sldId id="274" r:id="rId36"/>
    <p:sldId id="2774" r:id="rId37"/>
    <p:sldId id="2723" r:id="rId38"/>
  </p:sldIdLst>
  <p:sldSz cx="9144000" cy="5143500" type="screen16x9"/>
  <p:notesSz cx="7019925" cy="9305925"/>
  <p:embeddedFontLst>
    <p:embeddedFont>
      <p:font typeface="Arial Narrow" panose="020B060402020202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ntserrat" pitchFamily="2" charset="77"/>
      <p:regular r:id="rId49"/>
      <p:bold r:id="rId50"/>
      <p:italic r:id="rId51"/>
      <p:boldItalic r:id="rId52"/>
    </p:embeddedFont>
    <p:embeddedFont>
      <p:font typeface="Montserrat Light" panose="020F0302020204030204" pitchFamily="34" charset="0"/>
      <p:regular r:id="rId53"/>
      <p:bold r:id="rId54"/>
      <p:italic r:id="rId55"/>
      <p:boldItalic r:id="rId56"/>
    </p:embeddedFont>
    <p:embeddedFont>
      <p:font typeface="Poppins" pitchFamily="2" charset="77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6AB89D-F5EC-4B56-A308-303C344C77D1}">
  <a:tblStyle styleId="{336AB89D-F5EC-4B56-A308-303C344C77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7E30E5-1DB3-4595-BE70-43D435B196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61"/>
    <p:restoredTop sz="92051"/>
  </p:normalViewPr>
  <p:slideViewPr>
    <p:cSldViewPr snapToGrid="0">
      <p:cViewPr varScale="1">
        <p:scale>
          <a:sx n="102" d="100"/>
          <a:sy n="102" d="100"/>
        </p:scale>
        <p:origin x="176" y="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AFF0A-9920-44E2-BDE3-5FDABE9439BF}" type="doc">
      <dgm:prSet loTypeId="urn:microsoft.com/office/officeart/2005/8/layout/arrow3" loCatId="relationship" qsTypeId="urn:microsoft.com/office/officeart/2005/8/quickstyle/3d2#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F7F9E2-611F-4F5A-B446-DFA0A20187CD}">
      <dgm:prSet phldrT="[Text]"/>
      <dgm:spPr/>
      <dgm:t>
        <a:bodyPr/>
        <a:lstStyle/>
        <a:p>
          <a:r>
            <a:rPr lang="en-IN" dirty="0"/>
            <a:t>Modernization of irrigation Command</a:t>
          </a:r>
        </a:p>
        <a:p>
          <a:r>
            <a:rPr lang="en-IN" dirty="0"/>
            <a:t>PPIC</a:t>
          </a:r>
          <a:endParaRPr lang="en-US" dirty="0"/>
        </a:p>
      </dgm:t>
    </dgm:pt>
    <dgm:pt modelId="{039430C7-E2D6-41A9-ACF2-C6A695BFE9D9}" type="parTrans" cxnId="{E9ACCCA6-0F5A-425E-894D-3DFEC5D9E0E1}">
      <dgm:prSet/>
      <dgm:spPr/>
      <dgm:t>
        <a:bodyPr/>
        <a:lstStyle/>
        <a:p>
          <a:endParaRPr lang="en-US"/>
        </a:p>
      </dgm:t>
    </dgm:pt>
    <dgm:pt modelId="{B93A90D9-4482-4F52-A2A3-699F20955F77}" type="sibTrans" cxnId="{E9ACCCA6-0F5A-425E-894D-3DFEC5D9E0E1}">
      <dgm:prSet/>
      <dgm:spPr/>
      <dgm:t>
        <a:bodyPr/>
        <a:lstStyle/>
        <a:p>
          <a:endParaRPr lang="en-US"/>
        </a:p>
      </dgm:t>
    </dgm:pt>
    <dgm:pt modelId="{EBDBE8FF-49CE-4992-B4A8-4254A553C4ED}">
      <dgm:prSet phldrT="[Text]"/>
      <dgm:spPr/>
      <dgm:t>
        <a:bodyPr/>
        <a:lstStyle/>
        <a:p>
          <a:r>
            <a:rPr lang="en-IN" dirty="0"/>
            <a:t>Irrigation Management Transfer</a:t>
          </a:r>
          <a:endParaRPr lang="en-US" dirty="0"/>
        </a:p>
      </dgm:t>
    </dgm:pt>
    <dgm:pt modelId="{B03C9264-4139-411F-A3A5-8CE4F56B99A5}" type="parTrans" cxnId="{5CEFFCE8-E01A-47BE-A1FF-4B07C6B93F28}">
      <dgm:prSet/>
      <dgm:spPr/>
      <dgm:t>
        <a:bodyPr/>
        <a:lstStyle/>
        <a:p>
          <a:endParaRPr lang="en-US"/>
        </a:p>
      </dgm:t>
    </dgm:pt>
    <dgm:pt modelId="{66A9C764-2EA8-46D4-BC8B-A31384A5CBBA}" type="sibTrans" cxnId="{5CEFFCE8-E01A-47BE-A1FF-4B07C6B93F28}">
      <dgm:prSet/>
      <dgm:spPr/>
      <dgm:t>
        <a:bodyPr/>
        <a:lstStyle/>
        <a:p>
          <a:endParaRPr lang="en-US"/>
        </a:p>
      </dgm:t>
    </dgm:pt>
    <dgm:pt modelId="{6360AB72-7A71-491D-95C7-49EC66B00E6A}" type="pres">
      <dgm:prSet presAssocID="{25CAFF0A-9920-44E2-BDE3-5FDABE9439BF}" presName="compositeShape" presStyleCnt="0">
        <dgm:presLayoutVars>
          <dgm:chMax val="2"/>
          <dgm:dir/>
          <dgm:resizeHandles val="exact"/>
        </dgm:presLayoutVars>
      </dgm:prSet>
      <dgm:spPr/>
    </dgm:pt>
    <dgm:pt modelId="{9A296B17-ECB0-4C51-885D-5C0FFC2AD0A3}" type="pres">
      <dgm:prSet presAssocID="{25CAFF0A-9920-44E2-BDE3-5FDABE9439BF}" presName="divider" presStyleLbl="fgShp" presStyleIdx="0" presStyleCnt="1"/>
      <dgm:spPr/>
    </dgm:pt>
    <dgm:pt modelId="{8766D6EA-6616-4F95-9D90-84AB03BEF965}" type="pres">
      <dgm:prSet presAssocID="{4AF7F9E2-611F-4F5A-B446-DFA0A20187CD}" presName="downArrow" presStyleLbl="node1" presStyleIdx="0" presStyleCnt="2"/>
      <dgm:spPr/>
    </dgm:pt>
    <dgm:pt modelId="{BF47BC75-3883-4EAB-9629-C6C1C127DE43}" type="pres">
      <dgm:prSet presAssocID="{4AF7F9E2-611F-4F5A-B446-DFA0A20187CD}" presName="downArrowText" presStyleLbl="revTx" presStyleIdx="0" presStyleCnt="2">
        <dgm:presLayoutVars>
          <dgm:bulletEnabled val="1"/>
        </dgm:presLayoutVars>
      </dgm:prSet>
      <dgm:spPr/>
    </dgm:pt>
    <dgm:pt modelId="{05652D5A-279C-4906-B50E-93292392F317}" type="pres">
      <dgm:prSet presAssocID="{EBDBE8FF-49CE-4992-B4A8-4254A553C4ED}" presName="upArrow" presStyleLbl="node1" presStyleIdx="1" presStyleCnt="2"/>
      <dgm:spPr/>
    </dgm:pt>
    <dgm:pt modelId="{B4C6CCB5-FB73-401B-A3FA-45E1D88052CF}" type="pres">
      <dgm:prSet presAssocID="{EBDBE8FF-49CE-4992-B4A8-4254A553C4ED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2FC0EF20-D7B5-4570-A47C-D8619EE07DBA}" type="presOf" srcId="{25CAFF0A-9920-44E2-BDE3-5FDABE9439BF}" destId="{6360AB72-7A71-491D-95C7-49EC66B00E6A}" srcOrd="0" destOrd="0" presId="urn:microsoft.com/office/officeart/2005/8/layout/arrow3"/>
    <dgm:cxn modelId="{228CDC2A-B03B-4333-B1A9-7E5B224B727A}" type="presOf" srcId="{EBDBE8FF-49CE-4992-B4A8-4254A553C4ED}" destId="{B4C6CCB5-FB73-401B-A3FA-45E1D88052CF}" srcOrd="0" destOrd="0" presId="urn:microsoft.com/office/officeart/2005/8/layout/arrow3"/>
    <dgm:cxn modelId="{E9ACCCA6-0F5A-425E-894D-3DFEC5D9E0E1}" srcId="{25CAFF0A-9920-44E2-BDE3-5FDABE9439BF}" destId="{4AF7F9E2-611F-4F5A-B446-DFA0A20187CD}" srcOrd="0" destOrd="0" parTransId="{039430C7-E2D6-41A9-ACF2-C6A695BFE9D9}" sibTransId="{B93A90D9-4482-4F52-A2A3-699F20955F77}"/>
    <dgm:cxn modelId="{7661D3D4-9DA1-4EF2-8BFC-9DC4830D0BF2}" type="presOf" srcId="{4AF7F9E2-611F-4F5A-B446-DFA0A20187CD}" destId="{BF47BC75-3883-4EAB-9629-C6C1C127DE43}" srcOrd="0" destOrd="0" presId="urn:microsoft.com/office/officeart/2005/8/layout/arrow3"/>
    <dgm:cxn modelId="{5CEFFCE8-E01A-47BE-A1FF-4B07C6B93F28}" srcId="{25CAFF0A-9920-44E2-BDE3-5FDABE9439BF}" destId="{EBDBE8FF-49CE-4992-B4A8-4254A553C4ED}" srcOrd="1" destOrd="0" parTransId="{B03C9264-4139-411F-A3A5-8CE4F56B99A5}" sibTransId="{66A9C764-2EA8-46D4-BC8B-A31384A5CBBA}"/>
    <dgm:cxn modelId="{9729D8B6-9E2D-4BEB-A3C0-5B25A19E2F37}" type="presParOf" srcId="{6360AB72-7A71-491D-95C7-49EC66B00E6A}" destId="{9A296B17-ECB0-4C51-885D-5C0FFC2AD0A3}" srcOrd="0" destOrd="0" presId="urn:microsoft.com/office/officeart/2005/8/layout/arrow3"/>
    <dgm:cxn modelId="{C754CCB5-5EBA-4620-A3FE-E2A10A44814B}" type="presParOf" srcId="{6360AB72-7A71-491D-95C7-49EC66B00E6A}" destId="{8766D6EA-6616-4F95-9D90-84AB03BEF965}" srcOrd="1" destOrd="0" presId="urn:microsoft.com/office/officeart/2005/8/layout/arrow3"/>
    <dgm:cxn modelId="{F1A79376-39EA-4146-B24D-613234C29BE8}" type="presParOf" srcId="{6360AB72-7A71-491D-95C7-49EC66B00E6A}" destId="{BF47BC75-3883-4EAB-9629-C6C1C127DE43}" srcOrd="2" destOrd="0" presId="urn:microsoft.com/office/officeart/2005/8/layout/arrow3"/>
    <dgm:cxn modelId="{4E1A24CF-114F-4130-9498-D5CB23968400}" type="presParOf" srcId="{6360AB72-7A71-491D-95C7-49EC66B00E6A}" destId="{05652D5A-279C-4906-B50E-93292392F317}" srcOrd="3" destOrd="0" presId="urn:microsoft.com/office/officeart/2005/8/layout/arrow3"/>
    <dgm:cxn modelId="{7F2EC8F7-7935-4C0F-8785-5593C4F1ECD3}" type="presParOf" srcId="{6360AB72-7A71-491D-95C7-49EC66B00E6A}" destId="{B4C6CCB5-FB73-401B-A3FA-45E1D88052C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BBE439-0435-4DB0-AEAE-CDE0562319B1}" type="doc">
      <dgm:prSet loTypeId="urn:microsoft.com/office/officeart/2005/8/layout/arrow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0E8F48E-93CF-4A47-A5B7-C91AD93339E6}">
      <dgm:prSet phldrT="[Text]" custT="1"/>
      <dgm:spPr/>
      <dgm:t>
        <a:bodyPr/>
        <a:lstStyle/>
        <a:p>
          <a:pPr algn="l">
            <a:buClrTx/>
            <a:buSzTx/>
            <a:buFontTx/>
            <a:buNone/>
          </a:pPr>
          <a:endParaRPr lang="en-US" sz="1400" b="1" dirty="0"/>
        </a:p>
        <a:p>
          <a:pPr algn="l">
            <a:buClrTx/>
            <a:buSzTx/>
            <a:buFontTx/>
            <a:buNone/>
          </a:pPr>
          <a:endParaRPr lang="en-US" sz="1400" b="1" dirty="0"/>
        </a:p>
      </dgm:t>
    </dgm:pt>
    <dgm:pt modelId="{73DDB787-AE87-4468-853A-CA86564CD31F}" type="parTrans" cxnId="{D554E170-3A7A-4812-BF4B-529AF656CD1E}">
      <dgm:prSet/>
      <dgm:spPr/>
      <dgm:t>
        <a:bodyPr/>
        <a:lstStyle/>
        <a:p>
          <a:endParaRPr lang="en-IN"/>
        </a:p>
      </dgm:t>
    </dgm:pt>
    <dgm:pt modelId="{5FE59510-7D1D-4D18-8DCF-3A24279BD66D}" type="sibTrans" cxnId="{D554E170-3A7A-4812-BF4B-529AF656CD1E}">
      <dgm:prSet/>
      <dgm:spPr/>
      <dgm:t>
        <a:bodyPr/>
        <a:lstStyle/>
        <a:p>
          <a:endParaRPr lang="en-IN"/>
        </a:p>
      </dgm:t>
    </dgm:pt>
    <dgm:pt modelId="{401028A3-91A1-4D16-8C86-7491E01AAFFE}">
      <dgm:prSet phldrT="[Text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dirty="0"/>
            <a:t>Survey-Design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dirty="0"/>
            <a:t>Proposal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400" b="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dirty="0"/>
            <a:t>State Budget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dirty="0"/>
            <a:t>PPP Partner</a:t>
          </a:r>
        </a:p>
        <a:p>
          <a:pPr marL="0"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IN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08A420-1F45-4D57-AB4B-D5C592CBB2A6}" type="parTrans" cxnId="{CD6BC048-5515-481A-90BA-71D7FF89075F}">
      <dgm:prSet/>
      <dgm:spPr/>
      <dgm:t>
        <a:bodyPr/>
        <a:lstStyle/>
        <a:p>
          <a:endParaRPr lang="en-IN"/>
        </a:p>
      </dgm:t>
    </dgm:pt>
    <dgm:pt modelId="{6ED77F24-3889-4AB5-949E-54A84B0C4CF3}" type="sibTrans" cxnId="{CD6BC048-5515-481A-90BA-71D7FF89075F}">
      <dgm:prSet/>
      <dgm:spPr/>
      <dgm:t>
        <a:bodyPr/>
        <a:lstStyle/>
        <a:p>
          <a:endParaRPr lang="en-IN"/>
        </a:p>
      </dgm:t>
    </dgm:pt>
    <dgm:pt modelId="{89D0D6B1-9835-4819-9877-513C0E11BAC7}">
      <dgm:prSet custT="1"/>
      <dgm:spPr/>
      <dgm:t>
        <a:bodyPr/>
        <a:lstStyle/>
        <a:p>
          <a:pPr algn="l">
            <a:buClrTx/>
            <a:buSzTx/>
            <a:buFontTx/>
            <a:buNone/>
          </a:pPr>
          <a:r>
            <a:rPr lang="en-US" sz="14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PPP Partner</a:t>
          </a:r>
        </a:p>
        <a:p>
          <a:pPr algn="l">
            <a:buClrTx/>
            <a:buSzTx/>
            <a:buFontTx/>
            <a:buNone/>
          </a:pPr>
          <a:r>
            <a:rPr lang="en-US" sz="1400" b="0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 or 4  Party Agreement</a:t>
          </a:r>
        </a:p>
        <a:p>
          <a:pPr algn="l">
            <a:buClrTx/>
            <a:buSzTx/>
            <a:buFontTx/>
            <a:buNone/>
          </a:pPr>
          <a:r>
            <a:rPr lang="en-US" sz="14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PPIC development Funds</a:t>
          </a:r>
          <a:endParaRPr kumimoji="0" lang="en-IN" sz="1400" b="0" i="0" u="none" strike="noStrike" cap="none" spc="0" normalizeH="0" baseline="0" noProof="0" dirty="0">
            <a:ln/>
            <a:solidFill>
              <a:schemeClr val="tx1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algn="l">
            <a:buClrTx/>
            <a:buSzTx/>
            <a:buFontTx/>
            <a:buNone/>
          </a:pPr>
          <a:r>
            <a:rPr kumimoji="0" lang="en-IN" sz="1400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Convergence of various schemes of Govt. of India</a:t>
          </a:r>
        </a:p>
      </dgm:t>
    </dgm:pt>
    <dgm:pt modelId="{E3FA14B0-2707-48AE-B844-A372EDBED7A1}" type="parTrans" cxnId="{826027DA-07D0-42B6-9F9E-A4D8399A53E4}">
      <dgm:prSet/>
      <dgm:spPr/>
      <dgm:t>
        <a:bodyPr/>
        <a:lstStyle/>
        <a:p>
          <a:endParaRPr lang="en-IN"/>
        </a:p>
      </dgm:t>
    </dgm:pt>
    <dgm:pt modelId="{3374FCCF-E854-4CBC-8E17-76889604ADB0}" type="sibTrans" cxnId="{826027DA-07D0-42B6-9F9E-A4D8399A53E4}">
      <dgm:prSet/>
      <dgm:spPr/>
      <dgm:t>
        <a:bodyPr/>
        <a:lstStyle/>
        <a:p>
          <a:endParaRPr lang="en-IN"/>
        </a:p>
      </dgm:t>
    </dgm:pt>
    <dgm:pt modelId="{1236E5D7-8AEC-D347-AD4C-34A935C2304A}">
      <dgm:prSet custT="1"/>
      <dgm:spPr/>
      <dgm:t>
        <a:bodyPr/>
        <a:lstStyle/>
        <a:p>
          <a:pPr algn="l">
            <a:lnSpc>
              <a:spcPct val="90000"/>
            </a:lnSpc>
            <a:spcAft>
              <a:spcPct val="35000"/>
            </a:spcAft>
            <a:buClrTx/>
            <a:buSzTx/>
            <a:buFontTx/>
            <a:buNone/>
          </a:pPr>
          <a:r>
            <a:rPr lang="en-US" sz="14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Handover to Water User Society to Manage O&amp;M</a:t>
          </a:r>
        </a:p>
        <a:p>
          <a:pPr algn="l">
            <a:lnSpc>
              <a:spcPct val="90000"/>
            </a:lnSpc>
            <a:spcAft>
              <a:spcPct val="35000"/>
            </a:spcAft>
            <a:buClrTx/>
            <a:buSzTx/>
            <a:buFontTx/>
            <a:buNone/>
          </a:pPr>
          <a:r>
            <a:rPr lang="en-US" sz="1400" b="0" i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Annual Auditing of Performance of WUS</a:t>
          </a:r>
          <a:endParaRPr lang="en-IN" sz="1400" b="0" i="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818D06-4C48-B748-BEC6-9B7CF4425F4D}" type="parTrans" cxnId="{83EDDACB-E00A-324A-BB24-443611CC91B6}">
      <dgm:prSet/>
      <dgm:spPr/>
      <dgm:t>
        <a:bodyPr/>
        <a:lstStyle/>
        <a:p>
          <a:endParaRPr lang="en-GB"/>
        </a:p>
      </dgm:t>
    </dgm:pt>
    <dgm:pt modelId="{46DA7995-F1A0-4041-86C7-AC96D796A42E}" type="sibTrans" cxnId="{83EDDACB-E00A-324A-BB24-443611CC91B6}">
      <dgm:prSet/>
      <dgm:spPr/>
      <dgm:t>
        <a:bodyPr/>
        <a:lstStyle/>
        <a:p>
          <a:endParaRPr lang="en-GB"/>
        </a:p>
      </dgm:t>
    </dgm:pt>
    <dgm:pt modelId="{31675AA7-B7BE-D649-BC55-04CEF3F1CC59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1400" b="0" i="0" dirty="0">
              <a:latin typeface="Arial" panose="020B0604020202020204" pitchFamily="34" charset="0"/>
              <a:cs typeface="Arial" panose="020B0604020202020204" pitchFamily="34" charset="0"/>
            </a:rPr>
            <a:t>Work Execution</a:t>
          </a:r>
        </a:p>
        <a:p>
          <a:pPr>
            <a:buClrTx/>
            <a:buSzTx/>
            <a:buFontTx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Social Monitoring</a:t>
          </a:r>
        </a:p>
        <a:p>
          <a:pPr>
            <a:buClrTx/>
            <a:buSzTx/>
            <a:buFontTx/>
            <a:buNone/>
          </a:pPr>
          <a:r>
            <a:rPr kumimoji="0" lang="en-US" sz="1400" b="0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Social Consultant</a:t>
          </a:r>
        </a:p>
        <a:p>
          <a:pPr>
            <a:buClrTx/>
            <a:buSzTx/>
            <a:buFontTx/>
            <a:buNone/>
          </a:pPr>
          <a:endParaRPr kumimoji="0" lang="en-IN" sz="1900" b="1" i="0" u="none" strike="noStrike" cap="none" spc="0" normalizeH="0" baseline="0" noProof="0" dirty="0">
            <a:ln/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>
            <a:buClrTx/>
            <a:buSzTx/>
            <a:buFontTx/>
            <a:buNone/>
          </a:pPr>
          <a:endParaRPr kumimoji="0" lang="en-IN" sz="1900" b="1" i="0" u="none" strike="noStrike" cap="none" spc="0" normalizeH="0" baseline="0" noProof="0" dirty="0">
            <a:ln/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92CB21B-0936-F044-A335-41D5D389A309}" type="parTrans" cxnId="{6CB518C1-7E51-B94F-BB20-7540F36E275C}">
      <dgm:prSet/>
      <dgm:spPr/>
      <dgm:t>
        <a:bodyPr/>
        <a:lstStyle/>
        <a:p>
          <a:endParaRPr lang="en-GB"/>
        </a:p>
      </dgm:t>
    </dgm:pt>
    <dgm:pt modelId="{21D57398-9D58-284D-ACF3-3855874F4443}" type="sibTrans" cxnId="{6CB518C1-7E51-B94F-BB20-7540F36E275C}">
      <dgm:prSet/>
      <dgm:spPr/>
      <dgm:t>
        <a:bodyPr/>
        <a:lstStyle/>
        <a:p>
          <a:endParaRPr lang="en-GB"/>
        </a:p>
      </dgm:t>
    </dgm:pt>
    <dgm:pt modelId="{B6241864-D40A-7B4A-8209-E4BF43AFD59D}">
      <dgm:prSet custScaleX="140093" custLinFactNeighborX="21355" custLinFactNeighborY="6799"/>
      <dgm:spPr/>
      <dgm:t>
        <a:bodyPr/>
        <a:lstStyle/>
        <a:p>
          <a:endParaRPr lang="en-GB"/>
        </a:p>
      </dgm:t>
    </dgm:pt>
    <dgm:pt modelId="{37412F01-C415-BA4D-B268-A783BEC213E9}" type="parTrans" cxnId="{8A2AA274-0FAD-8643-8A4C-4F6ED0CEF1EA}">
      <dgm:prSet/>
      <dgm:spPr/>
      <dgm:t>
        <a:bodyPr/>
        <a:lstStyle/>
        <a:p>
          <a:endParaRPr lang="en-GB"/>
        </a:p>
      </dgm:t>
    </dgm:pt>
    <dgm:pt modelId="{4821D261-E82A-1D4F-842C-3CE8C20DD352}" type="sibTrans" cxnId="{8A2AA274-0FAD-8643-8A4C-4F6ED0CEF1EA}">
      <dgm:prSet/>
      <dgm:spPr/>
      <dgm:t>
        <a:bodyPr/>
        <a:lstStyle/>
        <a:p>
          <a:endParaRPr lang="en-GB"/>
        </a:p>
      </dgm:t>
    </dgm:pt>
    <dgm:pt modelId="{24684145-27C4-5244-8B94-01C67B6E1C9E}" type="pres">
      <dgm:prSet presAssocID="{C0BBE439-0435-4DB0-AEAE-CDE0562319B1}" presName="arrowDiagram" presStyleCnt="0">
        <dgm:presLayoutVars>
          <dgm:chMax val="5"/>
          <dgm:dir/>
          <dgm:resizeHandles val="exact"/>
        </dgm:presLayoutVars>
      </dgm:prSet>
      <dgm:spPr/>
    </dgm:pt>
    <dgm:pt modelId="{0831C6E0-5EF2-F04E-9798-A30B9649F1EB}" type="pres">
      <dgm:prSet presAssocID="{C0BBE439-0435-4DB0-AEAE-CDE0562319B1}" presName="arrow" presStyleLbl="bgShp" presStyleIdx="0" presStyleCnt="1" custScaleX="124510" custLinFactNeighborX="-1831" custLinFactNeighborY="2628"/>
      <dgm:spPr/>
    </dgm:pt>
    <dgm:pt modelId="{89100642-925B-CC44-BDFA-B2651F5F7C95}" type="pres">
      <dgm:prSet presAssocID="{C0BBE439-0435-4DB0-AEAE-CDE0562319B1}" presName="arrowDiagram5" presStyleCnt="0"/>
      <dgm:spPr/>
    </dgm:pt>
    <dgm:pt modelId="{154AD2E2-EF7D-1146-ADE9-F696FE1911AD}" type="pres">
      <dgm:prSet presAssocID="{B0E8F48E-93CF-4A47-A5B7-C91AD93339E6}" presName="bullet5a" presStyleLbl="node1" presStyleIdx="0" presStyleCnt="5" custScaleX="155035" custScaleY="150174" custLinFactX="-144232" custLinFactNeighborX="-200000" custLinFactNeighborY="-64344"/>
      <dgm:spPr/>
    </dgm:pt>
    <dgm:pt modelId="{3C8C7831-EFFB-094E-AF54-9B94C72922BF}" type="pres">
      <dgm:prSet presAssocID="{B0E8F48E-93CF-4A47-A5B7-C91AD93339E6}" presName="textBox5a" presStyleLbl="revTx" presStyleIdx="0" presStyleCnt="5" custScaleX="244578" custLinFactX="-24942" custLinFactY="-100000" custLinFactNeighborX="-100000" custLinFactNeighborY="-164913">
        <dgm:presLayoutVars>
          <dgm:bulletEnabled val="1"/>
        </dgm:presLayoutVars>
      </dgm:prSet>
      <dgm:spPr/>
    </dgm:pt>
    <dgm:pt modelId="{9E080572-EF5A-5B49-BE4E-89988BE9F85C}" type="pres">
      <dgm:prSet presAssocID="{401028A3-91A1-4D16-8C86-7491E01AAFFE}" presName="bullet5b" presStyleLbl="node1" presStyleIdx="1" presStyleCnt="5"/>
      <dgm:spPr/>
    </dgm:pt>
    <dgm:pt modelId="{02617442-C6E9-EE40-88EA-9F857EA895A6}" type="pres">
      <dgm:prSet presAssocID="{401028A3-91A1-4D16-8C86-7491E01AAFFE}" presName="textBox5b" presStyleLbl="revTx" presStyleIdx="1" presStyleCnt="5" custScaleX="184617" custScaleY="25519" custLinFactNeighborX="3319" custLinFactNeighborY="-21244">
        <dgm:presLayoutVars>
          <dgm:bulletEnabled val="1"/>
        </dgm:presLayoutVars>
      </dgm:prSet>
      <dgm:spPr/>
    </dgm:pt>
    <dgm:pt modelId="{2C8D24AB-C7AD-344F-93F4-23A1E5F34EEB}" type="pres">
      <dgm:prSet presAssocID="{89D0D6B1-9835-4819-9877-513C0E11BAC7}" presName="bullet5c" presStyleLbl="node1" presStyleIdx="2" presStyleCnt="5"/>
      <dgm:spPr/>
    </dgm:pt>
    <dgm:pt modelId="{05580262-380C-4A4F-A850-431CBACDB7B1}" type="pres">
      <dgm:prSet presAssocID="{89D0D6B1-9835-4819-9877-513C0E11BAC7}" presName="textBox5c" presStyleLbl="revTx" presStyleIdx="2" presStyleCnt="5" custScaleX="157973" custScaleY="58304" custLinFactNeighborX="16710" custLinFactNeighborY="-10603">
        <dgm:presLayoutVars>
          <dgm:bulletEnabled val="1"/>
        </dgm:presLayoutVars>
      </dgm:prSet>
      <dgm:spPr/>
    </dgm:pt>
    <dgm:pt modelId="{72081201-EDB2-4247-AD0D-4A5F6E316BD3}" type="pres">
      <dgm:prSet presAssocID="{31675AA7-B7BE-D649-BC55-04CEF3F1CC59}" presName="bullet5d" presStyleLbl="node1" presStyleIdx="3" presStyleCnt="5"/>
      <dgm:spPr/>
    </dgm:pt>
    <dgm:pt modelId="{A870DD22-196E-E449-B9B1-FAE32BBE11DD}" type="pres">
      <dgm:prSet presAssocID="{31675AA7-B7BE-D649-BC55-04CEF3F1CC59}" presName="textBox5d" presStyleLbl="revTx" presStyleIdx="3" presStyleCnt="5" custLinFactNeighborX="1439" custLinFactNeighborY="5135">
        <dgm:presLayoutVars>
          <dgm:bulletEnabled val="1"/>
        </dgm:presLayoutVars>
      </dgm:prSet>
      <dgm:spPr/>
    </dgm:pt>
    <dgm:pt modelId="{88FDA207-F827-3248-A4A7-7BB1DD386B18}" type="pres">
      <dgm:prSet presAssocID="{1236E5D7-8AEC-D347-AD4C-34A935C2304A}" presName="bullet5e" presStyleLbl="node1" presStyleIdx="4" presStyleCnt="5"/>
      <dgm:spPr/>
    </dgm:pt>
    <dgm:pt modelId="{442A12B9-8BF6-B140-8E0D-A50AFF902AE6}" type="pres">
      <dgm:prSet presAssocID="{1236E5D7-8AEC-D347-AD4C-34A935C2304A}" presName="textBox5e" presStyleLbl="revTx" presStyleIdx="4" presStyleCnt="5" custScaleX="140093" custLinFactNeighborX="22049" custLinFactNeighborY="17794">
        <dgm:presLayoutVars>
          <dgm:bulletEnabled val="1"/>
        </dgm:presLayoutVars>
      </dgm:prSet>
      <dgm:spPr/>
    </dgm:pt>
  </dgm:ptLst>
  <dgm:cxnLst>
    <dgm:cxn modelId="{93B11730-005F-0C49-9D9B-EEF44F435ABA}" type="presOf" srcId="{C0BBE439-0435-4DB0-AEAE-CDE0562319B1}" destId="{24684145-27C4-5244-8B94-01C67B6E1C9E}" srcOrd="0" destOrd="0" presId="urn:microsoft.com/office/officeart/2005/8/layout/arrow2"/>
    <dgm:cxn modelId="{CD6BC048-5515-481A-90BA-71D7FF89075F}" srcId="{C0BBE439-0435-4DB0-AEAE-CDE0562319B1}" destId="{401028A3-91A1-4D16-8C86-7491E01AAFFE}" srcOrd="1" destOrd="0" parTransId="{3308A420-1F45-4D57-AB4B-D5C592CBB2A6}" sibTransId="{6ED77F24-3889-4AB5-949E-54A84B0C4CF3}"/>
    <dgm:cxn modelId="{D554E170-3A7A-4812-BF4B-529AF656CD1E}" srcId="{C0BBE439-0435-4DB0-AEAE-CDE0562319B1}" destId="{B0E8F48E-93CF-4A47-A5B7-C91AD93339E6}" srcOrd="0" destOrd="0" parTransId="{73DDB787-AE87-4468-853A-CA86564CD31F}" sibTransId="{5FE59510-7D1D-4D18-8DCF-3A24279BD66D}"/>
    <dgm:cxn modelId="{8A2AA274-0FAD-8643-8A4C-4F6ED0CEF1EA}" srcId="{C0BBE439-0435-4DB0-AEAE-CDE0562319B1}" destId="{B6241864-D40A-7B4A-8209-E4BF43AFD59D}" srcOrd="5" destOrd="0" parTransId="{37412F01-C415-BA4D-B268-A783BEC213E9}" sibTransId="{4821D261-E82A-1D4F-842C-3CE8C20DD352}"/>
    <dgm:cxn modelId="{A4CC8F82-7AF6-EF44-B763-6A8F4DE28DC6}" type="presOf" srcId="{B0E8F48E-93CF-4A47-A5B7-C91AD93339E6}" destId="{3C8C7831-EFFB-094E-AF54-9B94C72922BF}" srcOrd="0" destOrd="0" presId="urn:microsoft.com/office/officeart/2005/8/layout/arrow2"/>
    <dgm:cxn modelId="{097B8CBE-2BBD-D144-BF51-BCC27D57929A}" type="presOf" srcId="{1236E5D7-8AEC-D347-AD4C-34A935C2304A}" destId="{442A12B9-8BF6-B140-8E0D-A50AFF902AE6}" srcOrd="0" destOrd="0" presId="urn:microsoft.com/office/officeart/2005/8/layout/arrow2"/>
    <dgm:cxn modelId="{6CB518C1-7E51-B94F-BB20-7540F36E275C}" srcId="{C0BBE439-0435-4DB0-AEAE-CDE0562319B1}" destId="{31675AA7-B7BE-D649-BC55-04CEF3F1CC59}" srcOrd="3" destOrd="0" parTransId="{792CB21B-0936-F044-A335-41D5D389A309}" sibTransId="{21D57398-9D58-284D-ACF3-3855874F4443}"/>
    <dgm:cxn modelId="{83EDDACB-E00A-324A-BB24-443611CC91B6}" srcId="{C0BBE439-0435-4DB0-AEAE-CDE0562319B1}" destId="{1236E5D7-8AEC-D347-AD4C-34A935C2304A}" srcOrd="4" destOrd="0" parTransId="{3C818D06-4C48-B748-BEC6-9B7CF4425F4D}" sibTransId="{46DA7995-F1A0-4041-86C7-AC96D796A42E}"/>
    <dgm:cxn modelId="{9EC4DCD6-D102-7F41-A62D-F5E354B9CB50}" type="presOf" srcId="{401028A3-91A1-4D16-8C86-7491E01AAFFE}" destId="{02617442-C6E9-EE40-88EA-9F857EA895A6}" srcOrd="0" destOrd="0" presId="urn:microsoft.com/office/officeart/2005/8/layout/arrow2"/>
    <dgm:cxn modelId="{826027DA-07D0-42B6-9F9E-A4D8399A53E4}" srcId="{C0BBE439-0435-4DB0-AEAE-CDE0562319B1}" destId="{89D0D6B1-9835-4819-9877-513C0E11BAC7}" srcOrd="2" destOrd="0" parTransId="{E3FA14B0-2707-48AE-B844-A372EDBED7A1}" sibTransId="{3374FCCF-E854-4CBC-8E17-76889604ADB0}"/>
    <dgm:cxn modelId="{9BB900E4-81E0-4042-8F3C-D819C073F43A}" type="presOf" srcId="{31675AA7-B7BE-D649-BC55-04CEF3F1CC59}" destId="{A870DD22-196E-E449-B9B1-FAE32BBE11DD}" srcOrd="0" destOrd="0" presId="urn:microsoft.com/office/officeart/2005/8/layout/arrow2"/>
    <dgm:cxn modelId="{FD0629E8-4868-AF4B-9994-8C399B1015E8}" type="presOf" srcId="{89D0D6B1-9835-4819-9877-513C0E11BAC7}" destId="{05580262-380C-4A4F-A850-431CBACDB7B1}" srcOrd="0" destOrd="0" presId="urn:microsoft.com/office/officeart/2005/8/layout/arrow2"/>
    <dgm:cxn modelId="{C8C07B0E-4393-C541-956E-2C235DEA6395}" type="presParOf" srcId="{24684145-27C4-5244-8B94-01C67B6E1C9E}" destId="{0831C6E0-5EF2-F04E-9798-A30B9649F1EB}" srcOrd="0" destOrd="0" presId="urn:microsoft.com/office/officeart/2005/8/layout/arrow2"/>
    <dgm:cxn modelId="{8828BCD1-EDAF-B54E-8D69-3228434E14B6}" type="presParOf" srcId="{24684145-27C4-5244-8B94-01C67B6E1C9E}" destId="{89100642-925B-CC44-BDFA-B2651F5F7C95}" srcOrd="1" destOrd="0" presId="urn:microsoft.com/office/officeart/2005/8/layout/arrow2"/>
    <dgm:cxn modelId="{93BB0421-200E-4E48-BCB1-D16257EFF8C8}" type="presParOf" srcId="{89100642-925B-CC44-BDFA-B2651F5F7C95}" destId="{154AD2E2-EF7D-1146-ADE9-F696FE1911AD}" srcOrd="0" destOrd="0" presId="urn:microsoft.com/office/officeart/2005/8/layout/arrow2"/>
    <dgm:cxn modelId="{353AB9AB-C589-4746-9F42-62955ADF2F19}" type="presParOf" srcId="{89100642-925B-CC44-BDFA-B2651F5F7C95}" destId="{3C8C7831-EFFB-094E-AF54-9B94C72922BF}" srcOrd="1" destOrd="0" presId="urn:microsoft.com/office/officeart/2005/8/layout/arrow2"/>
    <dgm:cxn modelId="{E71176DA-12D5-EC48-B7A1-290C27B6EA55}" type="presParOf" srcId="{89100642-925B-CC44-BDFA-B2651F5F7C95}" destId="{9E080572-EF5A-5B49-BE4E-89988BE9F85C}" srcOrd="2" destOrd="0" presId="urn:microsoft.com/office/officeart/2005/8/layout/arrow2"/>
    <dgm:cxn modelId="{CBD966AA-3993-E643-913B-C37196D39128}" type="presParOf" srcId="{89100642-925B-CC44-BDFA-B2651F5F7C95}" destId="{02617442-C6E9-EE40-88EA-9F857EA895A6}" srcOrd="3" destOrd="0" presId="urn:microsoft.com/office/officeart/2005/8/layout/arrow2"/>
    <dgm:cxn modelId="{63072C33-AEF6-AE4F-B6A6-57660A810FAF}" type="presParOf" srcId="{89100642-925B-CC44-BDFA-B2651F5F7C95}" destId="{2C8D24AB-C7AD-344F-93F4-23A1E5F34EEB}" srcOrd="4" destOrd="0" presId="urn:microsoft.com/office/officeart/2005/8/layout/arrow2"/>
    <dgm:cxn modelId="{27D5DA45-3509-8140-AF62-B0BFFF809E90}" type="presParOf" srcId="{89100642-925B-CC44-BDFA-B2651F5F7C95}" destId="{05580262-380C-4A4F-A850-431CBACDB7B1}" srcOrd="5" destOrd="0" presId="urn:microsoft.com/office/officeart/2005/8/layout/arrow2"/>
    <dgm:cxn modelId="{80F80B55-8541-E849-BB74-1BD092CF3BAC}" type="presParOf" srcId="{89100642-925B-CC44-BDFA-B2651F5F7C95}" destId="{72081201-EDB2-4247-AD0D-4A5F6E316BD3}" srcOrd="6" destOrd="0" presId="urn:microsoft.com/office/officeart/2005/8/layout/arrow2"/>
    <dgm:cxn modelId="{C318C422-D2B2-FB4A-8DED-3254975F25C2}" type="presParOf" srcId="{89100642-925B-CC44-BDFA-B2651F5F7C95}" destId="{A870DD22-196E-E449-B9B1-FAE32BBE11DD}" srcOrd="7" destOrd="0" presId="urn:microsoft.com/office/officeart/2005/8/layout/arrow2"/>
    <dgm:cxn modelId="{76221DE9-0B35-A742-8318-DE671B4379C7}" type="presParOf" srcId="{89100642-925B-CC44-BDFA-B2651F5F7C95}" destId="{88FDA207-F827-3248-A4A7-7BB1DD386B18}" srcOrd="8" destOrd="0" presId="urn:microsoft.com/office/officeart/2005/8/layout/arrow2"/>
    <dgm:cxn modelId="{C0D6C375-2A0D-E142-ACD2-D99158C6E47C}" type="presParOf" srcId="{89100642-925B-CC44-BDFA-B2651F5F7C95}" destId="{442A12B9-8BF6-B140-8E0D-A50AFF902AE6}" srcOrd="9" destOrd="0" presId="urn:microsoft.com/office/officeart/2005/8/layout/arrow2"/>
  </dgm:cxnLst>
  <dgm:bg>
    <a:gradFill flip="none" rotWithShape="1"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96B17-ECB0-4C51-885D-5C0FFC2AD0A3}">
      <dsp:nvSpPr>
        <dsp:cNvPr id="0" name=""/>
        <dsp:cNvSpPr/>
      </dsp:nvSpPr>
      <dsp:spPr>
        <a:xfrm rot="21300000">
          <a:off x="24573" y="1673075"/>
          <a:ext cx="7958511" cy="911369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66D6EA-6616-4F95-9D90-84AB03BEF965}">
      <dsp:nvSpPr>
        <dsp:cNvPr id="0" name=""/>
        <dsp:cNvSpPr/>
      </dsp:nvSpPr>
      <dsp:spPr>
        <a:xfrm>
          <a:off x="960918" y="212876"/>
          <a:ext cx="2402297" cy="1703008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47BC75-3883-4EAB-9629-C6C1C127DE43}">
      <dsp:nvSpPr>
        <dsp:cNvPr id="0" name=""/>
        <dsp:cNvSpPr/>
      </dsp:nvSpPr>
      <dsp:spPr>
        <a:xfrm>
          <a:off x="4244058" y="0"/>
          <a:ext cx="2562450" cy="1788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Modernization of irrigation Command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PPIC</a:t>
          </a:r>
          <a:endParaRPr lang="en-US" sz="2400" kern="1200" dirty="0"/>
        </a:p>
      </dsp:txBody>
      <dsp:txXfrm>
        <a:off x="4244058" y="0"/>
        <a:ext cx="2562450" cy="1788158"/>
      </dsp:txXfrm>
    </dsp:sp>
    <dsp:sp modelId="{05652D5A-279C-4906-B50E-93292392F317}">
      <dsp:nvSpPr>
        <dsp:cNvPr id="0" name=""/>
        <dsp:cNvSpPr/>
      </dsp:nvSpPr>
      <dsp:spPr>
        <a:xfrm>
          <a:off x="4644441" y="2341635"/>
          <a:ext cx="2402297" cy="1703008"/>
        </a:xfrm>
        <a:prstGeom prst="upArrow">
          <a:avLst/>
        </a:prstGeom>
        <a:gradFill rotWithShape="0">
          <a:gsLst>
            <a:gs pos="0">
              <a:schemeClr val="accent3">
                <a:hueOff val="-582353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-582353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6CCB5-FB73-401B-A3FA-45E1D88052CF}">
      <dsp:nvSpPr>
        <dsp:cNvPr id="0" name=""/>
        <dsp:cNvSpPr/>
      </dsp:nvSpPr>
      <dsp:spPr>
        <a:xfrm>
          <a:off x="1201148" y="2469361"/>
          <a:ext cx="2562450" cy="1788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Irrigation Management Transfer</a:t>
          </a:r>
          <a:endParaRPr lang="en-US" sz="2400" kern="1200" dirty="0"/>
        </a:p>
      </dsp:txBody>
      <dsp:txXfrm>
        <a:off x="1201148" y="2469361"/>
        <a:ext cx="2562450" cy="1788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1C6E0-5EF2-F04E-9798-A30B9649F1EB}">
      <dsp:nvSpPr>
        <dsp:cNvPr id="0" name=""/>
        <dsp:cNvSpPr/>
      </dsp:nvSpPr>
      <dsp:spPr>
        <a:xfrm>
          <a:off x="49095" y="0"/>
          <a:ext cx="7967540" cy="399944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4AD2E2-EF7D-1146-ADE9-F696FE1911AD}">
      <dsp:nvSpPr>
        <dsp:cNvPr id="0" name=""/>
        <dsp:cNvSpPr/>
      </dsp:nvSpPr>
      <dsp:spPr>
        <a:xfrm>
          <a:off x="1033648" y="2842365"/>
          <a:ext cx="228180" cy="2210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8C7831-EFFB-094E-AF54-9B94C72922BF}">
      <dsp:nvSpPr>
        <dsp:cNvPr id="0" name=""/>
        <dsp:cNvSpPr/>
      </dsp:nvSpPr>
      <dsp:spPr>
        <a:xfrm>
          <a:off x="1021" y="525955"/>
          <a:ext cx="2050258" cy="951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8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US" sz="1400" b="1" kern="1200" dirty="0"/>
        </a:p>
      </dsp:txBody>
      <dsp:txXfrm>
        <a:off x="1021" y="525955"/>
        <a:ext cx="2050258" cy="951868"/>
      </dsp:txXfrm>
    </dsp:sp>
    <dsp:sp modelId="{9E080572-EF5A-5B49-BE4E-89988BE9F85C}">
      <dsp:nvSpPr>
        <dsp:cNvPr id="0" name=""/>
        <dsp:cNvSpPr/>
      </dsp:nvSpPr>
      <dsp:spPr>
        <a:xfrm>
          <a:off x="2377478" y="2208495"/>
          <a:ext cx="230368" cy="2303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617442-C6E9-EE40-88EA-9F857EA895A6}">
      <dsp:nvSpPr>
        <dsp:cNvPr id="0" name=""/>
        <dsp:cNvSpPr/>
      </dsp:nvSpPr>
      <dsp:spPr>
        <a:xfrm>
          <a:off x="2078494" y="2591743"/>
          <a:ext cx="1961100" cy="427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67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/>
            <a:t>Survey-Design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/>
            <a:t>Proposal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400" b="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/>
            <a:t>State Budget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/>
            <a:t>PPP Partner</a:t>
          </a:r>
        </a:p>
        <a:p>
          <a:pPr marL="0"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IN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8494" y="2591743"/>
        <a:ext cx="1961100" cy="427639"/>
      </dsp:txXfrm>
    </dsp:sp>
    <dsp:sp modelId="{2C8D24AB-C7AD-344F-93F4-23A1E5F34EEB}">
      <dsp:nvSpPr>
        <dsp:cNvPr id="0" name=""/>
        <dsp:cNvSpPr/>
      </dsp:nvSpPr>
      <dsp:spPr>
        <a:xfrm>
          <a:off x="3401336" y="1598179"/>
          <a:ext cx="307157" cy="3071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580262-380C-4A4F-A850-431CBACDB7B1}">
      <dsp:nvSpPr>
        <dsp:cNvPr id="0" name=""/>
        <dsp:cNvSpPr/>
      </dsp:nvSpPr>
      <dsp:spPr>
        <a:xfrm>
          <a:off x="3403297" y="1982034"/>
          <a:ext cx="1951013" cy="1310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75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PPP Partner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i="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3 or 4  Party Agreement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PPIC development Funds</a:t>
          </a:r>
          <a:endParaRPr kumimoji="0" lang="en-IN" sz="1400" b="0" i="0" u="none" strike="noStrike" kern="1200" cap="none" spc="0" normalizeH="0" baseline="0" noProof="0" dirty="0">
            <a:ln/>
            <a:solidFill>
              <a:schemeClr val="tx1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IN" sz="1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Convergence of various schemes of Govt. of India</a:t>
          </a:r>
        </a:p>
      </dsp:txBody>
      <dsp:txXfrm>
        <a:off x="3403297" y="1982034"/>
        <a:ext cx="1951013" cy="1310493"/>
      </dsp:txXfrm>
    </dsp:sp>
    <dsp:sp modelId="{72081201-EDB2-4247-AD0D-4A5F6E316BD3}">
      <dsp:nvSpPr>
        <dsp:cNvPr id="0" name=""/>
        <dsp:cNvSpPr/>
      </dsp:nvSpPr>
      <dsp:spPr>
        <a:xfrm>
          <a:off x="4591572" y="1121445"/>
          <a:ext cx="396745" cy="3967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870DD22-196E-E449-B9B1-FAE32BBE11DD}">
      <dsp:nvSpPr>
        <dsp:cNvPr id="0" name=""/>
        <dsp:cNvSpPr/>
      </dsp:nvSpPr>
      <dsp:spPr>
        <a:xfrm>
          <a:off x="4808361" y="1319817"/>
          <a:ext cx="1279823" cy="2679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22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>Work Execution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Social Monitoring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400" b="0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Social Consultant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kumimoji="0" lang="en-IN" sz="1900" b="1" i="0" u="none" strike="noStrike" kern="1200" cap="none" spc="0" normalizeH="0" baseline="0" noProof="0" dirty="0">
            <a:ln/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kumimoji="0" lang="en-IN" sz="1900" b="1" i="0" u="none" strike="noStrike" kern="1200" cap="none" spc="0" normalizeH="0" baseline="0" noProof="0" dirty="0">
            <a:ln/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4808361" y="1319817"/>
        <a:ext cx="1279823" cy="2679630"/>
      </dsp:txXfrm>
    </dsp:sp>
    <dsp:sp modelId="{88FDA207-F827-3248-A4A7-7BB1DD386B18}">
      <dsp:nvSpPr>
        <dsp:cNvPr id="0" name=""/>
        <dsp:cNvSpPr/>
      </dsp:nvSpPr>
      <dsp:spPr>
        <a:xfrm>
          <a:off x="5817003" y="803089"/>
          <a:ext cx="505530" cy="5055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2A12B9-8BF6-B140-8E0D-A50AFF902AE6}">
      <dsp:nvSpPr>
        <dsp:cNvPr id="0" name=""/>
        <dsp:cNvSpPr/>
      </dsp:nvSpPr>
      <dsp:spPr>
        <a:xfrm>
          <a:off x="6095397" y="1055854"/>
          <a:ext cx="1792942" cy="294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87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Handover to Water User Society to Manage O&amp;M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i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Annual Auditing of Performance of WUS</a:t>
          </a:r>
          <a:endParaRPr lang="en-IN" sz="1400" b="0" i="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397" y="1055854"/>
        <a:ext cx="1792942" cy="2943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34340-B9CC-43B9-8E3A-E7F66CD8972E}" type="datetimeFigureOut">
              <a:rPr lang="en-US" smtClean="0"/>
              <a:pPr/>
              <a:t>5/30/23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97472-185F-407E-AD44-E6CEC6820C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62" tIns="93262" rIns="93262" bIns="932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002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4582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6069" y="8839212"/>
            <a:ext cx="3042282" cy="465139"/>
          </a:xfrm>
          <a:prstGeom prst="rect">
            <a:avLst/>
          </a:prstGeom>
          <a:noFill/>
        </p:spPr>
        <p:txBody>
          <a:bodyPr lIns="90754" tIns="45377" rIns="90754" bIns="45377"/>
          <a:lstStyle/>
          <a:p>
            <a:fld id="{A559B68C-5915-4D23-A2C6-5B96549FD7A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5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230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ed75ccf_073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12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e43d9bef0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e43d9bef0f_0_129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59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5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5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4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0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6071" y="8839212"/>
            <a:ext cx="3042283" cy="465139"/>
          </a:xfrm>
          <a:prstGeom prst="rect">
            <a:avLst/>
          </a:prstGeom>
        </p:spPr>
        <p:txBody>
          <a:bodyPr lIns="90751" tIns="45375" rIns="90751" bIns="45375"/>
          <a:lstStyle/>
          <a:p>
            <a:pPr>
              <a:defRPr/>
            </a:pPr>
            <a:fld id="{DB19E439-0A36-4389-B1D4-036D35E9F4E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7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12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7"/>
            <a:ext cx="5615940" cy="4187666"/>
          </a:xfrm>
          <a:prstGeom prst="rect">
            <a:avLst/>
          </a:prstGeom>
        </p:spPr>
        <p:txBody>
          <a:bodyPr spcFirstLastPara="1" wrap="square" lIns="93262" tIns="93262" rIns="93262" bIns="932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912725" y="0"/>
            <a:ext cx="8231275" cy="433155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027622" y="1953315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0" y="3088098"/>
            <a:ext cx="4115725" cy="22703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5/30/23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474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3;p4"/>
          <p:cNvGrpSpPr/>
          <p:nvPr/>
        </p:nvGrpSpPr>
        <p:grpSpPr>
          <a:xfrm>
            <a:off x="4363774" y="-3213"/>
            <a:ext cx="4780226" cy="252413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" name="Google Shape;93;p4"/>
          <p:cNvGrpSpPr/>
          <p:nvPr/>
        </p:nvGrpSpPr>
        <p:grpSpPr>
          <a:xfrm>
            <a:off x="-3" y="2743188"/>
            <a:ext cx="4381556" cy="2524130"/>
            <a:chOff x="4364072" y="-3213"/>
            <a:chExt cx="4381556" cy="2524130"/>
          </a:xfrm>
        </p:grpSpPr>
        <p:grpSp>
          <p:nvGrpSpPr>
            <p:cNvPr id="8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2487650" y="1218025"/>
            <a:ext cx="4168800" cy="2707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❑"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algn="ctr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21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0"/>
          <p:cNvGrpSpPr/>
          <p:nvPr/>
        </p:nvGrpSpPr>
        <p:grpSpPr>
          <a:xfrm flipH="1">
            <a:off x="5714250" y="0"/>
            <a:ext cx="3429750" cy="3643925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0" y="3095415"/>
            <a:ext cx="5487525" cy="22703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CC6E5A9-EE5D-485C-B0C1-70C612EE92E4}" type="datetime2">
              <a:rPr lang="en-US" smtClean="0"/>
              <a:pPr/>
              <a:t>Tuesday, May 30,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IN" dirty="0"/>
              <a:t>© Pravin Kolhe, www.pravinkolhe.com, email-pravinkolhe82@gmail.com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5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23" y="1200163"/>
            <a:ext cx="8229601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4767498"/>
            <a:ext cx="2895600" cy="273844"/>
          </a:xfrm>
          <a:prstGeom prst="rect">
            <a:avLst/>
          </a:prstGeom>
        </p:spPr>
        <p:txBody>
          <a:bodyPr lIns="91401" tIns="45702" rIns="91401" bIns="45702"/>
          <a:lstStyle>
            <a:lvl1pPr>
              <a:defRPr/>
            </a:lvl1pPr>
          </a:lstStyle>
          <a:p>
            <a:pPr defTabSz="67386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84" y="4767498"/>
            <a:ext cx="2133601" cy="273844"/>
          </a:xfrm>
          <a:prstGeom prst="rect">
            <a:avLst/>
          </a:prstGeom>
        </p:spPr>
        <p:txBody>
          <a:bodyPr lIns="91401" tIns="45702" rIns="91401" bIns="45702"/>
          <a:lstStyle>
            <a:lvl1pPr>
              <a:defRPr/>
            </a:lvl1pPr>
          </a:lstStyle>
          <a:p>
            <a:pPr defTabSz="673860">
              <a:defRPr/>
            </a:pPr>
            <a:fld id="{71850A3D-57F8-48D1-9483-6B94D1CF6F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73860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54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18A2-14E0-431C-8D2B-61878CB4B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137C-40ED-405F-BD34-4ED631FA4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97607-7563-424C-B720-C547EBB9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02C-4C7F-4A99-ABA4-DAAF2EF2FE11}" type="datetime1">
              <a:rPr lang="en-IN" smtClean="0"/>
              <a:pPr/>
              <a:t>30/05/23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38F12-680D-49AB-B389-498F9503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8F9F0-1970-444A-851F-2630BA42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9F2D3-DC2B-44C3-8F96-964F0EDC427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13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88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5/30/23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42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586966"/>
            <a:ext cx="8412480" cy="567941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5760" y="221762"/>
            <a:ext cx="8412480" cy="3521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58260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288075" y="3945179"/>
            <a:ext cx="64839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75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6" r:id="rId3"/>
    <p:sldLayoutId id="2147483659" r:id="rId4"/>
    <p:sldLayoutId id="2147483661" r:id="rId5"/>
    <p:sldLayoutId id="2147483663" r:id="rId6"/>
    <p:sldLayoutId id="2147483666" r:id="rId7"/>
    <p:sldLayoutId id="2147483667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-155643" y="1612845"/>
            <a:ext cx="5856051" cy="17529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hi-I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प्रधान मंत्री सिंचन क्षेत्र आधुनिकीकरण उपयोजना</a:t>
            </a:r>
            <a:b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IN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PMSKAU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http://media2.intoday.in/btmt/images/stories/pm-modi_660_120614054820_021115091109_041715112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55" y="1397492"/>
            <a:ext cx="2590800" cy="1848125"/>
          </a:xfrm>
          <a:prstGeom prst="rect">
            <a:avLst/>
          </a:prstGeom>
          <a:solidFill>
            <a:schemeClr val="accent1">
              <a:alpha val="11000"/>
            </a:schemeClr>
          </a:solidFill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BA064-2AB2-6429-A8BA-A940B13A0C76}"/>
              </a:ext>
            </a:extLst>
          </p:cNvPr>
          <p:cNvSpPr txBox="1"/>
          <p:nvPr/>
        </p:nvSpPr>
        <p:spPr>
          <a:xfrm>
            <a:off x="4710686" y="3355720"/>
            <a:ext cx="4337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000" dirty="0">
                <a:solidFill>
                  <a:schemeClr val="accent6">
                    <a:lumMod val="50000"/>
                  </a:schemeClr>
                </a:solidFill>
              </a:rPr>
              <a:t>हर खेत को </a:t>
            </a:r>
            <a:r>
              <a:rPr lang="en-IN" sz="4000" dirty="0">
                <a:solidFill>
                  <a:srgbClr val="FF0000"/>
                </a:solidFill>
              </a:rPr>
              <a:t>पूरा</a:t>
            </a:r>
            <a:r>
              <a:rPr lang="en-IN" sz="4000" dirty="0">
                <a:solidFill>
                  <a:schemeClr val="accent6">
                    <a:lumMod val="50000"/>
                  </a:schemeClr>
                </a:solidFill>
              </a:rPr>
              <a:t> पानी 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Wi-Fi Wifi Symbol - Free vector graphic on Pixabay - Pixabay">
            <a:extLst>
              <a:ext uri="{FF2B5EF4-FFF2-40B4-BE49-F238E27FC236}">
                <a16:creationId xmlns:a16="http://schemas.microsoft.com/office/drawing/2014/main" id="{6139E176-ED1A-6328-EA3B-C0A4F463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8465">
            <a:off x="4633025" y="1251347"/>
            <a:ext cx="678246" cy="4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940" y="186056"/>
            <a:ext cx="8064805" cy="299441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algn="ctr">
              <a:spcBef>
                <a:spcPts val="75"/>
              </a:spcBef>
            </a:pPr>
            <a:r>
              <a:rPr lang="en-US" dirty="0"/>
              <a:t>Crop productivity under Gravity Field Channels </a:t>
            </a:r>
            <a:r>
              <a:rPr dirty="0"/>
              <a:t>Irrigation</a:t>
            </a:r>
            <a:r>
              <a:rPr lang="en-IN" dirty="0"/>
              <a:t> Command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A37677-9ADA-D59D-EFFF-1FB5C8508413}"/>
              </a:ext>
            </a:extLst>
          </p:cNvPr>
          <p:cNvGrpSpPr/>
          <p:nvPr/>
        </p:nvGrpSpPr>
        <p:grpSpPr>
          <a:xfrm>
            <a:off x="1896284" y="3152264"/>
            <a:ext cx="3590686" cy="1907949"/>
            <a:chOff x="1964814" y="1028700"/>
            <a:chExt cx="5560159" cy="3179938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4816" y="1028700"/>
              <a:ext cx="5214366" cy="1557909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1964814" y="2688377"/>
              <a:ext cx="1809464" cy="138628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350" b="1" spc="-4" dirty="0"/>
                <a:t>First </a:t>
              </a:r>
              <a:r>
                <a:rPr sz="1350" b="1" dirty="0"/>
                <a:t>Three</a:t>
              </a:r>
              <a:r>
                <a:rPr sz="1350" b="1" spc="-53" dirty="0"/>
                <a:t> </a:t>
              </a:r>
              <a:r>
                <a:rPr sz="1350" b="1" spc="-8" dirty="0"/>
                <a:t>Days</a:t>
              </a:r>
              <a:endParaRPr lang="en-US" sz="1350" b="1" spc="-8" dirty="0"/>
            </a:p>
            <a:p>
              <a:pPr marL="9525" algn="ctr">
                <a:spcBef>
                  <a:spcPts val="75"/>
                </a:spcBef>
              </a:pPr>
              <a:r>
                <a:rPr lang="en-IN" sz="1238" dirty="0"/>
                <a:t>Only water</a:t>
              </a:r>
            </a:p>
            <a:p>
              <a:pPr marL="9525" algn="ctr">
                <a:spcBef>
                  <a:spcPts val="75"/>
                </a:spcBef>
              </a:pPr>
              <a:r>
                <a:rPr lang="en-IN" sz="1238" dirty="0"/>
                <a:t>No Air</a:t>
              </a:r>
              <a:endParaRPr sz="1350" dirty="0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2059533" y="3176969"/>
              <a:ext cx="1518761" cy="293301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3810">
                <a:spcBef>
                  <a:spcPts val="71"/>
                </a:spcBef>
              </a:pPr>
              <a:endParaRPr sz="1200" dirty="0"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3840576" y="2764059"/>
              <a:ext cx="1394460" cy="70853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350" b="1" dirty="0">
                  <a:solidFill>
                    <a:srgbClr val="00AF50"/>
                  </a:solidFill>
                </a:rPr>
                <a:t>Middle </a:t>
              </a:r>
              <a:r>
                <a:rPr sz="1350" b="1" spc="-30" dirty="0">
                  <a:solidFill>
                    <a:srgbClr val="00AF50"/>
                  </a:solidFill>
                </a:rPr>
                <a:t>Two</a:t>
              </a:r>
              <a:r>
                <a:rPr sz="1350" b="1" spc="-94" dirty="0">
                  <a:solidFill>
                    <a:srgbClr val="00AF50"/>
                  </a:solidFill>
                </a:rPr>
                <a:t> </a:t>
              </a:r>
              <a:r>
                <a:rPr sz="1350" b="1" spc="-8" dirty="0">
                  <a:solidFill>
                    <a:srgbClr val="00AF50"/>
                  </a:solidFill>
                </a:rPr>
                <a:t>Days</a:t>
              </a:r>
              <a:endParaRPr sz="1350" dirty="0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774280" y="3885631"/>
              <a:ext cx="764857" cy="323007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sz="1200" b="1" spc="-4" dirty="0">
                  <a:solidFill>
                    <a:srgbClr val="00AF50"/>
                  </a:solidFill>
                </a:rPr>
                <a:t>	</a:t>
              </a:r>
              <a:endParaRPr sz="1200" dirty="0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235034" y="2688377"/>
              <a:ext cx="2289939" cy="131479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algn="ctr">
                <a:spcBef>
                  <a:spcPts val="75"/>
                </a:spcBef>
              </a:pPr>
              <a:r>
                <a:rPr sz="1350" b="1" spc="-4" dirty="0">
                  <a:solidFill>
                    <a:srgbClr val="FF0000"/>
                  </a:solidFill>
                </a:rPr>
                <a:t>Last </a:t>
              </a:r>
              <a:r>
                <a:rPr sz="1350" b="1" spc="-26" dirty="0">
                  <a:solidFill>
                    <a:srgbClr val="FF0000"/>
                  </a:solidFill>
                </a:rPr>
                <a:t>Two</a:t>
              </a:r>
              <a:r>
                <a:rPr sz="1350" b="1" spc="-79" dirty="0">
                  <a:solidFill>
                    <a:srgbClr val="FF0000"/>
                  </a:solidFill>
                </a:rPr>
                <a:t> </a:t>
              </a:r>
              <a:r>
                <a:rPr sz="1350" b="1" spc="-8" dirty="0">
                  <a:solidFill>
                    <a:srgbClr val="FF0000"/>
                  </a:solidFill>
                </a:rPr>
                <a:t>Days</a:t>
              </a:r>
              <a:endParaRPr sz="1350" dirty="0"/>
            </a:p>
            <a:p>
              <a:pPr algn="ctr">
                <a:spcBef>
                  <a:spcPts val="23"/>
                </a:spcBef>
              </a:pPr>
              <a:r>
                <a:rPr lang="en-US" sz="1238" dirty="0"/>
                <a:t>No Water, </a:t>
              </a:r>
            </a:p>
            <a:p>
              <a:pPr algn="ctr">
                <a:spcBef>
                  <a:spcPts val="23"/>
                </a:spcBef>
              </a:pPr>
              <a:r>
                <a:rPr lang="en-US" sz="1238" dirty="0"/>
                <a:t>Only Air</a:t>
              </a:r>
            </a:p>
            <a:p>
              <a:pPr algn="ctr">
                <a:spcBef>
                  <a:spcPts val="23"/>
                </a:spcBef>
              </a:pPr>
              <a:r>
                <a:rPr lang="en-US" sz="1238" dirty="0"/>
                <a:t>Stunted Growth</a:t>
              </a:r>
              <a:endParaRPr sz="1238" dirty="0"/>
            </a:p>
          </p:txBody>
        </p:sp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id="{51E13BC7-349A-A296-DEC2-B000EF4CEFBC}"/>
              </a:ext>
            </a:extLst>
          </p:cNvPr>
          <p:cNvSpPr txBox="1"/>
          <p:nvPr/>
        </p:nvSpPr>
        <p:spPr>
          <a:xfrm>
            <a:off x="5486970" y="2049985"/>
            <a:ext cx="3258960" cy="15331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wrap="square" lIns="0" tIns="9525" rIns="0" bIns="0" rtlCol="0">
            <a:spAutoFit/>
          </a:bodyPr>
          <a:lstStyle/>
          <a:p>
            <a:pPr marL="190976" indent="-181928">
              <a:spcBef>
                <a:spcPts val="1403"/>
              </a:spcBef>
              <a:buClr>
                <a:schemeClr val="tx1"/>
              </a:buClr>
              <a:buChar char="•"/>
              <a:tabLst>
                <a:tab pos="190976" algn="l"/>
                <a:tab pos="191453" algn="l"/>
              </a:tabLst>
            </a:pPr>
            <a:r>
              <a:rPr sz="1600" spc="-98" dirty="0"/>
              <a:t>Huge </a:t>
            </a:r>
            <a:r>
              <a:rPr sz="1600" spc="-49" dirty="0"/>
              <a:t>Water</a:t>
            </a:r>
            <a:r>
              <a:rPr sz="1600" spc="-98" dirty="0"/>
              <a:t> </a:t>
            </a:r>
            <a:r>
              <a:rPr sz="1600" spc="-127" dirty="0"/>
              <a:t>Losses</a:t>
            </a:r>
            <a:endParaRPr sz="1600" dirty="0"/>
          </a:p>
          <a:p>
            <a:pPr marL="190976" indent="-181928">
              <a:spcBef>
                <a:spcPts val="1414"/>
              </a:spcBef>
              <a:buClr>
                <a:schemeClr val="tx1"/>
              </a:buClr>
              <a:buChar char="•"/>
              <a:tabLst>
                <a:tab pos="190976" algn="l"/>
                <a:tab pos="191453" algn="l"/>
              </a:tabLst>
            </a:pPr>
            <a:r>
              <a:rPr sz="1600" spc="-79" dirty="0"/>
              <a:t>Poor </a:t>
            </a:r>
            <a:r>
              <a:rPr sz="1600" spc="-53" dirty="0"/>
              <a:t>Water </a:t>
            </a:r>
            <a:r>
              <a:rPr sz="1600" spc="-113" dirty="0"/>
              <a:t>Use </a:t>
            </a:r>
            <a:r>
              <a:rPr sz="1600" spc="-64" dirty="0"/>
              <a:t>Efficiency </a:t>
            </a:r>
            <a:endParaRPr lang="en-US" sz="1600" spc="-64" dirty="0"/>
          </a:p>
          <a:p>
            <a:pPr marL="190976" indent="-181928">
              <a:spcBef>
                <a:spcPts val="1406"/>
              </a:spcBef>
              <a:buClr>
                <a:schemeClr val="tx1"/>
              </a:buClr>
              <a:buChar char="•"/>
              <a:tabLst>
                <a:tab pos="190976" algn="l"/>
                <a:tab pos="191453" algn="l"/>
              </a:tabLst>
            </a:pPr>
            <a:r>
              <a:rPr sz="1600" spc="-83" dirty="0"/>
              <a:t>Low </a:t>
            </a:r>
            <a:r>
              <a:rPr sz="1600" spc="-86" dirty="0"/>
              <a:t>Value</a:t>
            </a:r>
            <a:r>
              <a:rPr sz="1600" spc="-98" dirty="0"/>
              <a:t> </a:t>
            </a:r>
            <a:r>
              <a:rPr sz="1600" spc="-101" dirty="0"/>
              <a:t>Crops</a:t>
            </a:r>
            <a:endParaRPr lang="en-US" sz="1600" spc="-101" dirty="0"/>
          </a:p>
          <a:p>
            <a:pPr marL="190976" indent="-181928">
              <a:spcBef>
                <a:spcPts val="1406"/>
              </a:spcBef>
              <a:buClr>
                <a:schemeClr val="tx1"/>
              </a:buClr>
              <a:buChar char="•"/>
              <a:tabLst>
                <a:tab pos="190976" algn="l"/>
                <a:tab pos="191453" algn="l"/>
              </a:tabLst>
            </a:pPr>
            <a:r>
              <a:rPr lang="en-IN" sz="1600" spc="-101" dirty="0"/>
              <a:t>Farmer Education </a:t>
            </a:r>
            <a:endParaRPr sz="1600" dirty="0"/>
          </a:p>
        </p:txBody>
      </p:sp>
      <p:pic>
        <p:nvPicPr>
          <p:cNvPr id="15" name="Picture 2" descr="Related image">
            <a:extLst>
              <a:ext uri="{FF2B5EF4-FFF2-40B4-BE49-F238E27FC236}">
                <a16:creationId xmlns:a16="http://schemas.microsoft.com/office/drawing/2014/main" id="{8E825BC5-5605-E892-43D1-E3D56C5DE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406"/>
          <a:stretch/>
        </p:blipFill>
        <p:spPr bwMode="auto">
          <a:xfrm>
            <a:off x="843991" y="658218"/>
            <a:ext cx="4419671" cy="24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813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4C80C9-D3A8-814C-3774-7655D9FCBC5D}"/>
              </a:ext>
            </a:extLst>
          </p:cNvPr>
          <p:cNvSpPr txBox="1"/>
          <p:nvPr/>
        </p:nvSpPr>
        <p:spPr>
          <a:xfrm>
            <a:off x="364336" y="956097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sz="1600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F1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Field Channel application efficiency which account for the intermittent supply losses in the water courses/ field channels.</a:t>
            </a:r>
            <a:endParaRPr lang="en-I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sz="16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F2: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 Field Water application efficiency which account for the actual water not consumed by the crops.</a:t>
            </a:r>
            <a:endParaRPr lang="en-IN" sz="16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tabLst>
                <a:tab pos="457200" algn="l"/>
                <a:tab pos="457200" algn="l"/>
              </a:tabLst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IN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tabLst>
                <a:tab pos="457200" algn="l"/>
                <a:tab pos="457200" algn="l"/>
              </a:tabLst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W</a:t>
            </a:r>
            <a:r>
              <a:rPr lang="en-GB" sz="16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  = 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GB" sz="16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F1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 W</a:t>
            </a:r>
            <a:r>
              <a:rPr lang="en-GB" sz="16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F2</a:t>
            </a:r>
            <a:endParaRPr lang="en-IN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A8C8B1-E7EB-6494-A6E8-1ED13E696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04362"/>
              </p:ext>
            </p:extLst>
          </p:nvPr>
        </p:nvGraphicFramePr>
        <p:xfrm>
          <a:off x="3349085" y="3655418"/>
          <a:ext cx="5400046" cy="12900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{336AB89D-F5EC-4B56-A308-303C344C77D1}</a:tableStyleId>
              </a:tblPr>
              <a:tblGrid>
                <a:gridCol w="3765148">
                  <a:extLst>
                    <a:ext uri="{9D8B030D-6E8A-4147-A177-3AD203B41FA5}">
                      <a16:colId xmlns:a16="http://schemas.microsoft.com/office/drawing/2014/main" val="1130883917"/>
                    </a:ext>
                  </a:extLst>
                </a:gridCol>
                <a:gridCol w="1634898">
                  <a:extLst>
                    <a:ext uri="{9D8B030D-6E8A-4147-A177-3AD203B41FA5}">
                      <a16:colId xmlns:a16="http://schemas.microsoft.com/office/drawing/2014/main" val="785122327"/>
                    </a:ext>
                  </a:extLst>
                </a:gridCol>
              </a:tblGrid>
              <a:tr h="606824"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effectLst/>
                        </a:rPr>
                        <a:t>Surface irrigation </a:t>
                      </a:r>
                    </a:p>
                    <a:p>
                      <a:pPr algn="r"/>
                      <a:r>
                        <a:rPr lang="en-GB" sz="1800" dirty="0">
                          <a:effectLst/>
                        </a:rPr>
                        <a:t>(border, furrow, basin)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6</a:t>
                      </a:r>
                      <a:r>
                        <a:rPr lang="en-GB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0%</a:t>
                      </a:r>
                      <a:endParaRPr lang="en-IN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8759722"/>
                  </a:ext>
                </a:extLst>
              </a:tr>
              <a:tr h="340212">
                <a:tc>
                  <a:txBody>
                    <a:bodyPr/>
                    <a:lstStyle/>
                    <a:p>
                      <a:pPr algn="r"/>
                      <a:r>
                        <a:rPr lang="en-GB" sz="1800">
                          <a:effectLst/>
                        </a:rPr>
                        <a:t>Sprinkler irrigation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75%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7325574"/>
                  </a:ext>
                </a:extLst>
              </a:tr>
              <a:tr h="343047"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effectLst/>
                        </a:rPr>
                        <a:t>Drip irrigation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95%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16635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5E4267-CA38-9086-4AC5-0726DF298BB3}"/>
              </a:ext>
            </a:extLst>
          </p:cNvPr>
          <p:cNvSpPr txBox="1"/>
          <p:nvPr/>
        </p:nvSpPr>
        <p:spPr>
          <a:xfrm>
            <a:off x="6049108" y="1450083"/>
            <a:ext cx="1917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Farmer Control &amp; Precise Irrigation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DE6DFC-56CD-2E27-4876-16D07C3C26E6}"/>
              </a:ext>
            </a:extLst>
          </p:cNvPr>
          <p:cNvSpPr txBox="1">
            <a:spLocks/>
          </p:cNvSpPr>
          <p:nvPr/>
        </p:nvSpPr>
        <p:spPr>
          <a:xfrm>
            <a:off x="459586" y="489328"/>
            <a:ext cx="2190750" cy="4000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On Farm WUE</a:t>
            </a:r>
            <a:endParaRPr lang="en-IN" sz="1800" b="1" dirty="0">
              <a:solidFill>
                <a:schemeClr val="dk1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C03A17D-6848-9BA9-A5BE-F850B9C45867}"/>
              </a:ext>
            </a:extLst>
          </p:cNvPr>
          <p:cNvSpPr/>
          <p:nvPr/>
        </p:nvSpPr>
        <p:spPr>
          <a:xfrm>
            <a:off x="4970585" y="1746738"/>
            <a:ext cx="1078523" cy="268886"/>
          </a:xfrm>
          <a:custGeom>
            <a:avLst/>
            <a:gdLst>
              <a:gd name="connsiteX0" fmla="*/ 0 w 1078523"/>
              <a:gd name="connsiteY0" fmla="*/ 246185 h 268886"/>
              <a:gd name="connsiteX1" fmla="*/ 398584 w 1078523"/>
              <a:gd name="connsiteY1" fmla="*/ 257908 h 268886"/>
              <a:gd name="connsiteX2" fmla="*/ 715107 w 1078523"/>
              <a:gd name="connsiteY2" fmla="*/ 246185 h 268886"/>
              <a:gd name="connsiteX3" fmla="*/ 1078523 w 1078523"/>
              <a:gd name="connsiteY3" fmla="*/ 0 h 2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523" h="268886">
                <a:moveTo>
                  <a:pt x="0" y="246185"/>
                </a:moveTo>
                <a:cubicBezTo>
                  <a:pt x="139700" y="252046"/>
                  <a:pt x="279400" y="257908"/>
                  <a:pt x="398584" y="257908"/>
                </a:cubicBezTo>
                <a:cubicBezTo>
                  <a:pt x="517768" y="257908"/>
                  <a:pt x="601784" y="289170"/>
                  <a:pt x="715107" y="246185"/>
                </a:cubicBezTo>
                <a:cubicBezTo>
                  <a:pt x="828430" y="203200"/>
                  <a:pt x="953476" y="101600"/>
                  <a:pt x="1078523" y="0"/>
                </a:cubicBezTo>
              </a:path>
            </a:pathLst>
          </a:custGeom>
          <a:noFill/>
          <a:ln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B886D-C078-89F7-E9CF-CC57868C0AAF}"/>
              </a:ext>
            </a:extLst>
          </p:cNvPr>
          <p:cNvSpPr txBox="1"/>
          <p:nvPr/>
        </p:nvSpPr>
        <p:spPr>
          <a:xfrm>
            <a:off x="5542976" y="853485"/>
            <a:ext cx="1701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CADWM Control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39C1E3F-5EEC-F709-A3BA-BCA890B97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848390"/>
              </p:ext>
            </p:extLst>
          </p:nvPr>
        </p:nvGraphicFramePr>
        <p:xfrm>
          <a:off x="3349085" y="2481749"/>
          <a:ext cx="5400046" cy="9352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{336AB89D-F5EC-4B56-A308-303C344C77D1}</a:tableStyleId>
              </a:tblPr>
              <a:tblGrid>
                <a:gridCol w="3704858">
                  <a:extLst>
                    <a:ext uri="{9D8B030D-6E8A-4147-A177-3AD203B41FA5}">
                      <a16:colId xmlns:a16="http://schemas.microsoft.com/office/drawing/2014/main" val="1130883917"/>
                    </a:ext>
                  </a:extLst>
                </a:gridCol>
                <a:gridCol w="1695188">
                  <a:extLst>
                    <a:ext uri="{9D8B030D-6E8A-4147-A177-3AD203B41FA5}">
                      <a16:colId xmlns:a16="http://schemas.microsoft.com/office/drawing/2014/main" val="785122327"/>
                    </a:ext>
                  </a:extLst>
                </a:gridCol>
              </a:tblGrid>
              <a:tr h="324008"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effectLst/>
                        </a:rPr>
                        <a:t>Unlined field Channels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40%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8759722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effectLst/>
                        </a:rPr>
                        <a:t>Lined Channels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55%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7325574"/>
                  </a:ext>
                </a:extLst>
              </a:tr>
              <a:tr h="267802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Pipe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95%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82519"/>
                  </a:ext>
                </a:extLst>
              </a:tr>
            </a:tbl>
          </a:graphicData>
        </a:graphic>
      </p:graphicFrame>
      <p:sp>
        <p:nvSpPr>
          <p:cNvPr id="12" name="Freeform 11">
            <a:extLst>
              <a:ext uri="{FF2B5EF4-FFF2-40B4-BE49-F238E27FC236}">
                <a16:creationId xmlns:a16="http://schemas.microsoft.com/office/drawing/2014/main" id="{8927276A-4CFC-9341-B62F-FC1E1C2379B8}"/>
              </a:ext>
            </a:extLst>
          </p:cNvPr>
          <p:cNvSpPr/>
          <p:nvPr/>
        </p:nvSpPr>
        <p:spPr>
          <a:xfrm>
            <a:off x="4876241" y="1174351"/>
            <a:ext cx="1078523" cy="268886"/>
          </a:xfrm>
          <a:custGeom>
            <a:avLst/>
            <a:gdLst>
              <a:gd name="connsiteX0" fmla="*/ 0 w 1078523"/>
              <a:gd name="connsiteY0" fmla="*/ 246185 h 268886"/>
              <a:gd name="connsiteX1" fmla="*/ 398584 w 1078523"/>
              <a:gd name="connsiteY1" fmla="*/ 257908 h 268886"/>
              <a:gd name="connsiteX2" fmla="*/ 715107 w 1078523"/>
              <a:gd name="connsiteY2" fmla="*/ 246185 h 268886"/>
              <a:gd name="connsiteX3" fmla="*/ 1078523 w 1078523"/>
              <a:gd name="connsiteY3" fmla="*/ 0 h 2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523" h="268886">
                <a:moveTo>
                  <a:pt x="0" y="246185"/>
                </a:moveTo>
                <a:cubicBezTo>
                  <a:pt x="139700" y="252046"/>
                  <a:pt x="279400" y="257908"/>
                  <a:pt x="398584" y="257908"/>
                </a:cubicBezTo>
                <a:cubicBezTo>
                  <a:pt x="517768" y="257908"/>
                  <a:pt x="601784" y="289170"/>
                  <a:pt x="715107" y="246185"/>
                </a:cubicBezTo>
                <a:cubicBezTo>
                  <a:pt x="828430" y="203200"/>
                  <a:pt x="953476" y="101600"/>
                  <a:pt x="1078523" y="0"/>
                </a:cubicBezTo>
              </a:path>
            </a:pathLst>
          </a:custGeom>
          <a:noFill/>
          <a:ln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07C37-BD6E-B6CC-40C9-F87BA48095E2}"/>
              </a:ext>
            </a:extLst>
          </p:cNvPr>
          <p:cNvSpPr txBox="1"/>
          <p:nvPr/>
        </p:nvSpPr>
        <p:spPr>
          <a:xfrm>
            <a:off x="1252603" y="3501529"/>
            <a:ext cx="1819764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800" dirty="0"/>
              <a:t>0.95 X0.95= 0.9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859BD9-FD1F-F162-22BA-C7B802ED6E1C}"/>
              </a:ext>
            </a:extLst>
          </p:cNvPr>
          <p:cNvCxnSpPr/>
          <p:nvPr/>
        </p:nvCxnSpPr>
        <p:spPr>
          <a:xfrm flipV="1">
            <a:off x="2775322" y="3316790"/>
            <a:ext cx="435404" cy="20039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1F10E1-8EDB-366B-5170-8A75D5C7E855}"/>
              </a:ext>
            </a:extLst>
          </p:cNvPr>
          <p:cNvCxnSpPr>
            <a:cxnSpLocks/>
          </p:cNvCxnSpPr>
          <p:nvPr/>
        </p:nvCxnSpPr>
        <p:spPr>
          <a:xfrm>
            <a:off x="2650336" y="3984858"/>
            <a:ext cx="481047" cy="799413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ADFE59-E060-2144-5421-0926ED777C3B}"/>
              </a:ext>
            </a:extLst>
          </p:cNvPr>
          <p:cNvSpPr txBox="1"/>
          <p:nvPr/>
        </p:nvSpPr>
        <p:spPr>
          <a:xfrm>
            <a:off x="542611" y="3928299"/>
            <a:ext cx="2529756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</a:rPr>
              <a:t>on Farm WUE  up to 90% &gt; Project  WUE 55%  is possible</a:t>
            </a:r>
          </a:p>
        </p:txBody>
      </p:sp>
    </p:spTree>
    <p:extLst>
      <p:ext uri="{BB962C8B-B14F-4D97-AF65-F5344CB8AC3E}">
        <p14:creationId xmlns:p14="http://schemas.microsoft.com/office/powerpoint/2010/main" val="187557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2256" y="359018"/>
            <a:ext cx="5223080" cy="360516"/>
          </a:xfrm>
          <a:prstGeom prst="rect">
            <a:avLst/>
          </a:prstGeom>
        </p:spPr>
        <p:txBody>
          <a:bodyPr spcFirstLastPara="1" vert="horz" wrap="square" lIns="0" tIns="9049" rIns="0" bIns="0" rtlCol="0" anchor="b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2200" dirty="0"/>
              <a:t>On Farm Efficiency Holds the key</a:t>
            </a:r>
            <a:endParaRPr lang="en-IN" sz="2200" dirty="0"/>
          </a:p>
        </p:txBody>
      </p:sp>
      <p:sp>
        <p:nvSpPr>
          <p:cNvPr id="6" name="object 6"/>
          <p:cNvSpPr txBox="1"/>
          <p:nvPr/>
        </p:nvSpPr>
        <p:spPr>
          <a:xfrm>
            <a:off x="820941" y="1213230"/>
            <a:ext cx="3895108" cy="23035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wrap="square" lIns="0" tIns="63818" rIns="0" bIns="0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Current Irrigation Demand (all sources) in India    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650 BCM </a:t>
            </a:r>
            <a:endParaRPr lang="en-IN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IN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 a 20% 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onservative increase in WUE,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over and above the existing 35% efficiency, </a:t>
            </a:r>
            <a:r>
              <a:rPr lang="en-US" sz="1800" dirty="0">
                <a:latin typeface="Arial" panose="020B0604020202020204" pitchFamily="34" charset="0"/>
              </a:rPr>
              <a:t>will free approximately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50 BCM  ( 7%) </a:t>
            </a:r>
            <a:r>
              <a:rPr lang="en-US" sz="1800" dirty="0">
                <a:latin typeface="Arial" panose="020B0604020202020204" pitchFamily="34" charset="0"/>
              </a:rPr>
              <a:t>of water  </a:t>
            </a:r>
            <a:endParaRPr lang="en-US" sz="1200" dirty="0">
              <a:latin typeface="+mj-lt"/>
            </a:endParaRPr>
          </a:p>
          <a:p>
            <a:pPr algn="just">
              <a:spcBef>
                <a:spcPts val="300"/>
              </a:spcBef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053C1709-A5BC-DCA5-3F25-E5A3D554898B}"/>
              </a:ext>
            </a:extLst>
          </p:cNvPr>
          <p:cNvSpPr txBox="1"/>
          <p:nvPr/>
        </p:nvSpPr>
        <p:spPr>
          <a:xfrm>
            <a:off x="5711868" y="1213230"/>
            <a:ext cx="3293857" cy="167000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wrap="square" lIns="0" tIns="63818" rIns="0" bIns="0" rtlCol="0">
            <a:spAutoFit/>
          </a:bodyPr>
          <a:lstStyle/>
          <a:p>
            <a:pPr algn="just">
              <a:spcBef>
                <a:spcPts val="300"/>
              </a:spcBef>
            </a:pPr>
            <a:endParaRPr lang="en-US" sz="1800" dirty="0">
              <a:latin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1800" dirty="0">
                <a:latin typeface="Arial" panose="020B0604020202020204" pitchFamily="34" charset="0"/>
              </a:rPr>
              <a:t>Enough for Smart Cities, Environmental flows or Irrigating more land area</a:t>
            </a:r>
          </a:p>
          <a:p>
            <a:pPr marL="541338" indent="-274638">
              <a:spcBef>
                <a:spcPts val="431"/>
              </a:spcBef>
              <a:buFont typeface="Arial" pitchFamily="34" charset="0"/>
              <a:buChar char="•"/>
            </a:pPr>
            <a:endParaRPr lang="en-US" sz="1200" dirty="0">
              <a:latin typeface="+mj-lt"/>
            </a:endParaRPr>
          </a:p>
          <a:p>
            <a:pPr algn="just">
              <a:spcBef>
                <a:spcPts val="300"/>
              </a:spcBef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6F6632FE-DB4B-A0DC-D8E5-098697627842}"/>
              </a:ext>
            </a:extLst>
          </p:cNvPr>
          <p:cNvSpPr/>
          <p:nvPr/>
        </p:nvSpPr>
        <p:spPr>
          <a:xfrm>
            <a:off x="4919976" y="1452350"/>
            <a:ext cx="425399" cy="1191767"/>
          </a:xfrm>
          <a:prstGeom prst="chevron">
            <a:avLst>
              <a:gd name="adj" fmla="val 4360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BCF9B4C9-CA1C-3408-AFA3-51BABD3DCC3F}"/>
              </a:ext>
            </a:extLst>
          </p:cNvPr>
          <p:cNvSpPr/>
          <p:nvPr/>
        </p:nvSpPr>
        <p:spPr>
          <a:xfrm rot="5400000">
            <a:off x="7109610" y="2465965"/>
            <a:ext cx="498367" cy="1302221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63CBA4AC-BBF2-9967-CEEB-E70A495FC4F2}"/>
              </a:ext>
            </a:extLst>
          </p:cNvPr>
          <p:cNvSpPr txBox="1"/>
          <p:nvPr/>
        </p:nvSpPr>
        <p:spPr>
          <a:xfrm>
            <a:off x="5711866" y="3533199"/>
            <a:ext cx="3293857" cy="89543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wrap="square" lIns="0" tIns="63818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146 Food Basket Reservoirs  has Current Water Storage of  55 BCM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3CBA4AC-BBF2-9967-CEEB-E70A495FC4F2}"/>
              </a:ext>
            </a:extLst>
          </p:cNvPr>
          <p:cNvSpPr txBox="1"/>
          <p:nvPr/>
        </p:nvSpPr>
        <p:spPr>
          <a:xfrm>
            <a:off x="866138" y="3756621"/>
            <a:ext cx="3768006" cy="61843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wrap="square" lIns="0" tIns="63818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No need to Create More storage structures</a:t>
            </a:r>
          </a:p>
        </p:txBody>
      </p:sp>
    </p:spTree>
    <p:extLst>
      <p:ext uri="{BB962C8B-B14F-4D97-AF65-F5344CB8AC3E}">
        <p14:creationId xmlns:p14="http://schemas.microsoft.com/office/powerpoint/2010/main" val="745582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3122668" y="945798"/>
            <a:ext cx="3093513" cy="3813048"/>
          </a:xfrm>
          <a:prstGeom prst="ellipse">
            <a:avLst/>
          </a:prstGeom>
          <a:ln w="34925">
            <a:solidFill>
              <a:schemeClr val="tx1"/>
            </a:solidFill>
            <a:prstDash val="lgDash"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5882915" y="646480"/>
            <a:ext cx="2512381" cy="2006353"/>
          </a:xfrm>
          <a:prstGeom prst="parallelogram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F82E2-5D9B-4B54-858C-98EBEEB4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70518"/>
            <a:ext cx="6570256" cy="416808"/>
          </a:xfrm>
        </p:spPr>
        <p:txBody>
          <a:bodyPr/>
          <a:lstStyle/>
          <a:p>
            <a:r>
              <a:rPr lang="en-US" dirty="0"/>
              <a:t>Micro-Irrigation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3C03C-C7AC-29F0-C941-6ECF4474CB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32629" y="528990"/>
            <a:ext cx="3515557" cy="438677"/>
          </a:xfrm>
          <a:prstGeom prst="ellipse">
            <a:avLst/>
          </a:prstGeom>
        </p:spPr>
        <p:txBody>
          <a:bodyPr/>
          <a:lstStyle/>
          <a:p>
            <a:pPr marL="101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Frontend</a:t>
            </a:r>
          </a:p>
          <a:p>
            <a:pPr marL="101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Demand Side: GW Extraction </a:t>
            </a: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83BCC81A-675A-E03F-67AE-B3F48D6BA4A5}"/>
              </a:ext>
            </a:extLst>
          </p:cNvPr>
          <p:cNvPicPr/>
          <p:nvPr/>
        </p:nvPicPr>
        <p:blipFill rotWithShape="1">
          <a:blip r:embed="rId2" cstate="print"/>
          <a:srcRect l="53327" t="76193" r="33583" b="6858"/>
          <a:stretch/>
        </p:blipFill>
        <p:spPr bwMode="auto">
          <a:xfrm>
            <a:off x="7116065" y="1100831"/>
            <a:ext cx="749551" cy="727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Indian Farmer Standing Shovel Stock Vector Image by ©movinglines.studio  #474487250">
            <a:extLst>
              <a:ext uri="{FF2B5EF4-FFF2-40B4-BE49-F238E27FC236}">
                <a16:creationId xmlns:a16="http://schemas.microsoft.com/office/drawing/2014/main" id="{5D18CDF8-9B42-A42D-A7C8-2974FACA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09" y="1193410"/>
            <a:ext cx="942893" cy="12132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ular Callout 21"/>
          <p:cNvSpPr/>
          <p:nvPr/>
        </p:nvSpPr>
        <p:spPr>
          <a:xfrm rot="10800000">
            <a:off x="7203328" y="2308192"/>
            <a:ext cx="1809191" cy="1979721"/>
          </a:xfrm>
          <a:prstGeom prst="wedgeRectCallout">
            <a:avLst>
              <a:gd name="adj1" fmla="val 12257"/>
              <a:gd name="adj2" fmla="val 771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226172" y="2406665"/>
            <a:ext cx="18704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RKVY-PDMC</a:t>
            </a:r>
          </a:p>
          <a:p>
            <a:r>
              <a:rPr lang="en-IN" dirty="0">
                <a:solidFill>
                  <a:srgbClr val="FF0000"/>
                </a:solidFill>
              </a:rPr>
              <a:t>NMSA</a:t>
            </a:r>
          </a:p>
          <a:p>
            <a:r>
              <a:rPr lang="en-IN" dirty="0">
                <a:solidFill>
                  <a:srgbClr val="FF0000"/>
                </a:solidFill>
              </a:rPr>
              <a:t>NHM</a:t>
            </a:r>
          </a:p>
          <a:p>
            <a:r>
              <a:rPr lang="en-IN" dirty="0">
                <a:solidFill>
                  <a:srgbClr val="FF0000"/>
                </a:solidFill>
              </a:rPr>
              <a:t>NMEO+CDB+NBM</a:t>
            </a:r>
          </a:p>
          <a:p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ATAL BHUJAL</a:t>
            </a:r>
          </a:p>
          <a:p>
            <a:r>
              <a:rPr lang="en-IN" dirty="0">
                <a:solidFill>
                  <a:schemeClr val="accent4">
                    <a:lumMod val="50000"/>
                  </a:schemeClr>
                </a:solidFill>
              </a:rPr>
              <a:t>MIF(NABARD)</a:t>
            </a:r>
          </a:p>
          <a:p>
            <a:r>
              <a:rPr lang="en-IN" dirty="0">
                <a:solidFill>
                  <a:schemeClr val="accent4">
                    <a:lumMod val="50000"/>
                  </a:schemeClr>
                </a:solidFill>
              </a:rPr>
              <a:t>RBI  (Instruction on Priority Sector)</a:t>
            </a:r>
          </a:p>
          <a:p>
            <a:endParaRPr lang="en-IN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IN" dirty="0"/>
          </a:p>
          <a:p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20416396" flipV="1">
            <a:off x="812123" y="3141026"/>
            <a:ext cx="6056095" cy="909099"/>
          </a:xfrm>
          <a:custGeom>
            <a:avLst/>
            <a:gdLst>
              <a:gd name="connsiteX0" fmla="*/ 0 w 3533313"/>
              <a:gd name="connsiteY0" fmla="*/ 729449 h 791593"/>
              <a:gd name="connsiteX1" fmla="*/ 816746 w 3533313"/>
              <a:gd name="connsiteY1" fmla="*/ 143523 h 791593"/>
              <a:gd name="connsiteX2" fmla="*/ 1704513 w 3533313"/>
              <a:gd name="connsiteY2" fmla="*/ 108012 h 791593"/>
              <a:gd name="connsiteX3" fmla="*/ 2441359 w 3533313"/>
              <a:gd name="connsiteY3" fmla="*/ 45868 h 791593"/>
              <a:gd name="connsiteX4" fmla="*/ 2929631 w 3533313"/>
              <a:gd name="connsiteY4" fmla="*/ 383220 h 791593"/>
              <a:gd name="connsiteX5" fmla="*/ 3533313 w 3533313"/>
              <a:gd name="connsiteY5" fmla="*/ 791593 h 791593"/>
              <a:gd name="connsiteX6" fmla="*/ 3533313 w 3533313"/>
              <a:gd name="connsiteY6" fmla="*/ 791593 h 791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313" h="791593">
                <a:moveTo>
                  <a:pt x="0" y="729449"/>
                </a:moveTo>
                <a:cubicBezTo>
                  <a:pt x="266330" y="488272"/>
                  <a:pt x="532661" y="247096"/>
                  <a:pt x="816746" y="143523"/>
                </a:cubicBezTo>
                <a:cubicBezTo>
                  <a:pt x="1100831" y="39950"/>
                  <a:pt x="1433744" y="124288"/>
                  <a:pt x="1704513" y="108012"/>
                </a:cubicBezTo>
                <a:cubicBezTo>
                  <a:pt x="1975282" y="91736"/>
                  <a:pt x="2237173" y="0"/>
                  <a:pt x="2441359" y="45868"/>
                </a:cubicBezTo>
                <a:cubicBezTo>
                  <a:pt x="2645545" y="91736"/>
                  <a:pt x="2929631" y="383220"/>
                  <a:pt x="2929631" y="383220"/>
                </a:cubicBezTo>
                <a:lnTo>
                  <a:pt x="3533313" y="791593"/>
                </a:lnTo>
                <a:lnTo>
                  <a:pt x="3533313" y="79159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  <a:prstDash val="lgDash"/>
              </a:ln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10D2942-D78E-B7E8-0A34-8A5F4A457F20}"/>
              </a:ext>
            </a:extLst>
          </p:cNvPr>
          <p:cNvGrpSpPr/>
          <p:nvPr/>
        </p:nvGrpSpPr>
        <p:grpSpPr>
          <a:xfrm>
            <a:off x="3585158" y="1688551"/>
            <a:ext cx="2247471" cy="1289615"/>
            <a:chOff x="3315822" y="1896604"/>
            <a:chExt cx="2346387" cy="14958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CC81A-675A-E03F-67AE-B3F48D6BA4A5}"/>
                </a:ext>
              </a:extLst>
            </p:cNvPr>
            <p:cNvPicPr/>
            <p:nvPr/>
          </p:nvPicPr>
          <p:blipFill rotWithShape="1">
            <a:blip r:embed="rId2" cstate="print"/>
            <a:srcRect l="15806" t="21076" r="62034" b="60992"/>
            <a:stretch/>
          </p:blipFill>
          <p:spPr bwMode="auto">
            <a:xfrm>
              <a:off x="3315822" y="2622228"/>
              <a:ext cx="1269365" cy="7702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83BCC81A-675A-E03F-67AE-B3F48D6BA4A5}"/>
                </a:ext>
              </a:extLst>
            </p:cNvPr>
            <p:cNvPicPr/>
            <p:nvPr/>
          </p:nvPicPr>
          <p:blipFill rotWithShape="1">
            <a:blip r:embed="rId2" cstate="print"/>
            <a:srcRect l="29406" t="71324" r="59967" b="12515"/>
            <a:stretch/>
          </p:blipFill>
          <p:spPr bwMode="auto">
            <a:xfrm>
              <a:off x="4387685" y="2128206"/>
              <a:ext cx="1004066" cy="10962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BCC81A-675A-E03F-67AE-B3F48D6BA4A5}"/>
                </a:ext>
              </a:extLst>
            </p:cNvPr>
            <p:cNvPicPr/>
            <p:nvPr/>
          </p:nvPicPr>
          <p:blipFill rotWithShape="1">
            <a:blip r:embed="rId2" cstate="print"/>
            <a:srcRect l="39598" t="77815" r="47845" b="3862"/>
            <a:stretch/>
          </p:blipFill>
          <p:spPr bwMode="auto">
            <a:xfrm>
              <a:off x="4943118" y="1896604"/>
              <a:ext cx="719091" cy="7866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1DB80A-6DAA-A827-DAD7-E1381C1CD1B1}"/>
              </a:ext>
            </a:extLst>
          </p:cNvPr>
          <p:cNvSpPr txBox="1"/>
          <p:nvPr/>
        </p:nvSpPr>
        <p:spPr>
          <a:xfrm>
            <a:off x="1040029" y="3666553"/>
            <a:ext cx="200991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Water Governance ?</a:t>
            </a:r>
          </a:p>
          <a:p>
            <a:r>
              <a:rPr lang="en-US" dirty="0"/>
              <a:t>Water Use Efficiency ?</a:t>
            </a:r>
          </a:p>
        </p:txBody>
      </p:sp>
      <p:pic>
        <p:nvPicPr>
          <p:cNvPr id="1026" name="Picture 2" descr="L:\DATA 1\2M2\1 WATER\3 WORKS\12 CADWM\3 CADWM SCHEMES\1 PMSKAU SCHEME\1 PPT\PICTURES\mobile pho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9105" y="4287914"/>
            <a:ext cx="1376041" cy="915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IMG_20211213_1347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13832" y="3295969"/>
            <a:ext cx="1379241" cy="620658"/>
          </a:xfrm>
          <a:prstGeom prst="rect">
            <a:avLst/>
          </a:prstGeom>
        </p:spPr>
      </p:pic>
      <p:pic>
        <p:nvPicPr>
          <p:cNvPr id="27" name="Picture 26" descr="IMG_20211213_13443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78" y="1999761"/>
            <a:ext cx="2914805" cy="9207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651" y="1589224"/>
            <a:ext cx="2953511" cy="399495"/>
          </a:xfrm>
          <a:prstGeom prst="rect">
            <a:avLst/>
          </a:prstGeom>
          <a:solidFill>
            <a:srgbClr val="0070C0"/>
          </a:solidFill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Canal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5004" y="1570571"/>
            <a:ext cx="1269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No Backend Distribution 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629" y="4492101"/>
            <a:ext cx="255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4G Handset </a:t>
            </a:r>
          </a:p>
          <a:p>
            <a:r>
              <a:rPr lang="en-IN" dirty="0"/>
              <a:t>without 4G network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90617" y="115409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1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1" animBg="1"/>
      <p:bldP spid="22" grpId="0" animBg="1"/>
      <p:bldP spid="23" grpId="0"/>
      <p:bldP spid="24" grpId="3" animBg="1"/>
      <p:bldP spid="3" grpId="0" animBg="1"/>
      <p:bldP spid="16" grpId="0" animBg="1"/>
      <p:bldP spid="29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93961F-62F5-9A4D-AA06-D1D8EDF6A0D6}"/>
              </a:ext>
            </a:extLst>
          </p:cNvPr>
          <p:cNvSpPr/>
          <p:nvPr/>
        </p:nvSpPr>
        <p:spPr>
          <a:xfrm>
            <a:off x="1543050" y="1485900"/>
            <a:ext cx="6115050" cy="1828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FB230E-4DD2-C856-5D27-F79247143305}"/>
              </a:ext>
            </a:extLst>
          </p:cNvPr>
          <p:cNvSpPr/>
          <p:nvPr/>
        </p:nvSpPr>
        <p:spPr>
          <a:xfrm>
            <a:off x="1543050" y="1485900"/>
            <a:ext cx="4457700" cy="1828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A5EFB5A9-9F9A-C4BE-2CA8-2F217DB4D4F7}"/>
              </a:ext>
            </a:extLst>
          </p:cNvPr>
          <p:cNvSpPr/>
          <p:nvPr/>
        </p:nvSpPr>
        <p:spPr>
          <a:xfrm rot="10800000">
            <a:off x="7543800" y="1228724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7BA86D4-111C-68C1-FE68-F29D07869A14}"/>
              </a:ext>
            </a:extLst>
          </p:cNvPr>
          <p:cNvSpPr/>
          <p:nvPr/>
        </p:nvSpPr>
        <p:spPr>
          <a:xfrm rot="10800000">
            <a:off x="5886450" y="1243013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70D7CD-4A43-E89A-1B66-DA653384C0B1}"/>
              </a:ext>
            </a:extLst>
          </p:cNvPr>
          <p:cNvSpPr/>
          <p:nvPr/>
        </p:nvSpPr>
        <p:spPr>
          <a:xfrm>
            <a:off x="1543050" y="1485900"/>
            <a:ext cx="4000500" cy="18287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BD675B22-C4D0-D4F0-4AD4-EA0EFBA1024E}"/>
              </a:ext>
            </a:extLst>
          </p:cNvPr>
          <p:cNvSpPr/>
          <p:nvPr/>
        </p:nvSpPr>
        <p:spPr>
          <a:xfrm rot="10800000">
            <a:off x="5429250" y="1228725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A3FC39-6093-623A-1117-D328E30BAEB4}"/>
              </a:ext>
            </a:extLst>
          </p:cNvPr>
          <p:cNvSpPr/>
          <p:nvPr/>
        </p:nvSpPr>
        <p:spPr>
          <a:xfrm>
            <a:off x="1543050" y="1485900"/>
            <a:ext cx="2228850" cy="18287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57DDF9-FAA5-D6A0-81A1-75A7B3D9147A}"/>
              </a:ext>
            </a:extLst>
          </p:cNvPr>
          <p:cNvSpPr/>
          <p:nvPr/>
        </p:nvSpPr>
        <p:spPr>
          <a:xfrm>
            <a:off x="1543050" y="1485900"/>
            <a:ext cx="1314450" cy="18287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06C7D3-071A-68AD-DA19-9304FDD2EEB0}"/>
              </a:ext>
            </a:extLst>
          </p:cNvPr>
          <p:cNvSpPr/>
          <p:nvPr/>
        </p:nvSpPr>
        <p:spPr>
          <a:xfrm>
            <a:off x="2855956" y="3100386"/>
            <a:ext cx="914400" cy="2143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86F583-F9E8-F73A-6115-DF25B963301A}"/>
              </a:ext>
            </a:extLst>
          </p:cNvPr>
          <p:cNvSpPr/>
          <p:nvPr/>
        </p:nvSpPr>
        <p:spPr>
          <a:xfrm>
            <a:off x="1539962" y="2886074"/>
            <a:ext cx="1314450" cy="4286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E32003E0-217F-C065-118F-741AB435F78D}"/>
              </a:ext>
            </a:extLst>
          </p:cNvPr>
          <p:cNvSpPr/>
          <p:nvPr/>
        </p:nvSpPr>
        <p:spPr>
          <a:xfrm rot="10800000">
            <a:off x="3656056" y="1217333"/>
            <a:ext cx="2286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023B9-BABF-5E76-CCC9-9C698C7E81BC}"/>
              </a:ext>
            </a:extLst>
          </p:cNvPr>
          <p:cNvSpPr txBox="1"/>
          <p:nvPr/>
        </p:nvSpPr>
        <p:spPr>
          <a:xfrm>
            <a:off x="6856456" y="617019"/>
            <a:ext cx="1314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Geographic Area </a:t>
            </a:r>
          </a:p>
          <a:p>
            <a:r>
              <a:rPr lang="en-US" sz="1050" dirty="0"/>
              <a:t>3287.3 Lakh ha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5437C5-C9F8-0844-8EA4-8996FEF793BB}"/>
              </a:ext>
            </a:extLst>
          </p:cNvPr>
          <p:cNvSpPr txBox="1"/>
          <p:nvPr/>
        </p:nvSpPr>
        <p:spPr>
          <a:xfrm>
            <a:off x="5657850" y="249492"/>
            <a:ext cx="1314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Arable Land</a:t>
            </a:r>
          </a:p>
          <a:p>
            <a:r>
              <a:rPr lang="en-US" sz="1050" dirty="0"/>
              <a:t>1550 Lakh ha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3E37BC-6C7C-D9D8-84B4-6AEB4B845C68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6000750" y="660489"/>
            <a:ext cx="0" cy="582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4DB5DE-F941-0910-CF0E-8A459CF8194B}"/>
              </a:ext>
            </a:extLst>
          </p:cNvPr>
          <p:cNvCxnSpPr>
            <a:endCxn id="11" idx="3"/>
          </p:cNvCxnSpPr>
          <p:nvPr/>
        </p:nvCxnSpPr>
        <p:spPr>
          <a:xfrm>
            <a:off x="7658100" y="971551"/>
            <a:ext cx="0" cy="257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F43A44-77C0-52CD-9257-77DDD166B3EF}"/>
              </a:ext>
            </a:extLst>
          </p:cNvPr>
          <p:cNvSpPr txBox="1"/>
          <p:nvPr/>
        </p:nvSpPr>
        <p:spPr>
          <a:xfrm>
            <a:off x="4773568" y="649335"/>
            <a:ext cx="1314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Net Sown Area</a:t>
            </a:r>
          </a:p>
          <a:p>
            <a:r>
              <a:rPr lang="en-US" sz="1050" dirty="0"/>
              <a:t>1420 Lakh ha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B68789-A4FC-A534-0A89-90D6BD6F8301}"/>
              </a:ext>
            </a:extLst>
          </p:cNvPr>
          <p:cNvSpPr txBox="1"/>
          <p:nvPr/>
        </p:nvSpPr>
        <p:spPr>
          <a:xfrm>
            <a:off x="3116219" y="660488"/>
            <a:ext cx="1314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Irrigated Area</a:t>
            </a:r>
          </a:p>
          <a:p>
            <a:r>
              <a:rPr lang="en-US" sz="1050" dirty="0"/>
              <a:t>700 Lakh ha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7F8A7D-521B-BB6F-40CB-AF3B12F86409}"/>
              </a:ext>
            </a:extLst>
          </p:cNvPr>
          <p:cNvSpPr txBox="1"/>
          <p:nvPr/>
        </p:nvSpPr>
        <p:spPr>
          <a:xfrm>
            <a:off x="2893798" y="1726191"/>
            <a:ext cx="9288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SW*</a:t>
            </a:r>
          </a:p>
          <a:p>
            <a:r>
              <a:rPr lang="en-US" sz="1050" dirty="0">
                <a:solidFill>
                  <a:schemeClr val="bg1"/>
                </a:solidFill>
              </a:rPr>
              <a:t>280 Lakh ha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40CE75-6B30-D196-DB78-96BE37B42611}"/>
              </a:ext>
            </a:extLst>
          </p:cNvPr>
          <p:cNvSpPr txBox="1"/>
          <p:nvPr/>
        </p:nvSpPr>
        <p:spPr>
          <a:xfrm>
            <a:off x="1738442" y="1764484"/>
            <a:ext cx="9213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GW</a:t>
            </a:r>
          </a:p>
          <a:p>
            <a:r>
              <a:rPr lang="en-US" sz="1050" dirty="0">
                <a:solidFill>
                  <a:schemeClr val="bg1"/>
                </a:solidFill>
              </a:rPr>
              <a:t>420 Lakh ha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824649-34B8-9722-3E3B-7548ECFCC14D}"/>
              </a:ext>
            </a:extLst>
          </p:cNvPr>
          <p:cNvSpPr txBox="1"/>
          <p:nvPr/>
        </p:nvSpPr>
        <p:spPr>
          <a:xfrm>
            <a:off x="4032936" y="1769996"/>
            <a:ext cx="1167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Rainfed Area</a:t>
            </a:r>
          </a:p>
          <a:p>
            <a:r>
              <a:rPr lang="en-US" sz="1050" dirty="0">
                <a:solidFill>
                  <a:schemeClr val="bg1"/>
                </a:solidFill>
              </a:rPr>
              <a:t>720 Lakh ha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AF90DA-0725-B733-B8EA-D102E00AEA8F}"/>
              </a:ext>
            </a:extLst>
          </p:cNvPr>
          <p:cNvCxnSpPr>
            <a:stCxn id="20" idx="3"/>
          </p:cNvCxnSpPr>
          <p:nvPr/>
        </p:nvCxnSpPr>
        <p:spPr>
          <a:xfrm flipV="1">
            <a:off x="3770356" y="1102549"/>
            <a:ext cx="0" cy="114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9C0302B-72BD-A78E-AD62-F6BEE371AE96}"/>
              </a:ext>
            </a:extLst>
          </p:cNvPr>
          <p:cNvSpPr txBox="1"/>
          <p:nvPr/>
        </p:nvSpPr>
        <p:spPr>
          <a:xfrm>
            <a:off x="1683995" y="2922282"/>
            <a:ext cx="975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MI</a:t>
            </a:r>
          </a:p>
          <a:p>
            <a:r>
              <a:rPr lang="en-US" sz="1050" dirty="0"/>
              <a:t>120 Lakh ha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7BEDE9-DA02-78F4-CD66-ADBD052A5C40}"/>
              </a:ext>
            </a:extLst>
          </p:cNvPr>
          <p:cNvSpPr txBox="1"/>
          <p:nvPr/>
        </p:nvSpPr>
        <p:spPr>
          <a:xfrm>
            <a:off x="2846831" y="2927776"/>
            <a:ext cx="975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  <a:p>
            <a:r>
              <a:rPr lang="en-US" sz="1050" dirty="0"/>
              <a:t>MI 2 Lakh ha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A7A36F-5F00-2B8D-EBBF-38EAD3F4733C}"/>
              </a:ext>
            </a:extLst>
          </p:cNvPr>
          <p:cNvCxnSpPr>
            <a:stCxn id="14" idx="3"/>
          </p:cNvCxnSpPr>
          <p:nvPr/>
        </p:nvCxnSpPr>
        <p:spPr>
          <a:xfrm flipV="1">
            <a:off x="5543550" y="1062582"/>
            <a:ext cx="0" cy="16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921B89D-6B19-1148-F963-D51A437880F0}"/>
              </a:ext>
            </a:extLst>
          </p:cNvPr>
          <p:cNvCxnSpPr/>
          <p:nvPr/>
        </p:nvCxnSpPr>
        <p:spPr>
          <a:xfrm>
            <a:off x="4229101" y="1427166"/>
            <a:ext cx="0" cy="182879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DC41C1-6399-8B6A-3ACB-66192348536E}"/>
              </a:ext>
            </a:extLst>
          </p:cNvPr>
          <p:cNvSpPr/>
          <p:nvPr/>
        </p:nvSpPr>
        <p:spPr>
          <a:xfrm>
            <a:off x="4992080" y="3314698"/>
            <a:ext cx="4258547" cy="1828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1600" dirty="0">
                <a:solidFill>
                  <a:schemeClr val="accent2">
                    <a:lumMod val="75000"/>
                  </a:schemeClr>
                </a:solidFill>
              </a:rPr>
              <a:t>MI Target : 700 Lakh  Ha</a:t>
            </a:r>
          </a:p>
          <a:p>
            <a:pPr algn="ctr"/>
            <a:r>
              <a:rPr lang="en-IN" sz="1600" dirty="0">
                <a:solidFill>
                  <a:schemeClr val="accent2">
                    <a:lumMod val="75000"/>
                  </a:schemeClr>
                </a:solidFill>
              </a:rPr>
              <a:t>Current MI Coverage : 122 Lakh Ha</a:t>
            </a:r>
          </a:p>
          <a:p>
            <a:pPr algn="ctr"/>
            <a:r>
              <a:rPr lang="en-IN" sz="1600" dirty="0">
                <a:solidFill>
                  <a:schemeClr val="accent2">
                    <a:lumMod val="75000"/>
                  </a:schemeClr>
                </a:solidFill>
              </a:rPr>
              <a:t>Rate of MI : @ 10 Lah Ha/ year</a:t>
            </a:r>
          </a:p>
          <a:p>
            <a:pPr algn="ctr"/>
            <a:r>
              <a:rPr lang="en-IN" sz="1600" dirty="0">
                <a:solidFill>
                  <a:schemeClr val="accent2">
                    <a:lumMod val="75000"/>
                  </a:schemeClr>
                </a:solidFill>
              </a:rPr>
              <a:t>MI has 5 years retirement age</a:t>
            </a:r>
          </a:p>
          <a:p>
            <a:pPr algn="ctr"/>
            <a:r>
              <a:rPr lang="en-IN" sz="1600" dirty="0">
                <a:solidFill>
                  <a:srgbClr val="FF0000"/>
                </a:solidFill>
              </a:rPr>
              <a:t>Total Coverage will require 100 years</a:t>
            </a:r>
          </a:p>
        </p:txBody>
      </p:sp>
    </p:spTree>
    <p:extLst>
      <p:ext uri="{BB962C8B-B14F-4D97-AF65-F5344CB8AC3E}">
        <p14:creationId xmlns:p14="http://schemas.microsoft.com/office/powerpoint/2010/main" val="2877458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A96E1A-96C1-0AAB-1DB0-7FD4E220570F}"/>
              </a:ext>
            </a:extLst>
          </p:cNvPr>
          <p:cNvSpPr txBox="1"/>
          <p:nvPr/>
        </p:nvSpPr>
        <p:spPr>
          <a:xfrm>
            <a:off x="162120" y="169476"/>
            <a:ext cx="544427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GW  can not fulfil India’s  MI dream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99091-AC14-531F-9C18-DFB207B141AA}"/>
              </a:ext>
            </a:extLst>
          </p:cNvPr>
          <p:cNvSpPr/>
          <p:nvPr/>
        </p:nvSpPr>
        <p:spPr>
          <a:xfrm>
            <a:off x="1279460" y="646178"/>
            <a:ext cx="3955148" cy="40271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2000" dirty="0">
                <a:solidFill>
                  <a:schemeClr val="tx1"/>
                </a:solidFill>
              </a:rPr>
              <a:t>Utilizable GW</a:t>
            </a:r>
          </a:p>
          <a:p>
            <a:pPr algn="ctr"/>
            <a:r>
              <a:rPr lang="en-IN" sz="2000" dirty="0">
                <a:solidFill>
                  <a:schemeClr val="accent2">
                    <a:lumMod val="75000"/>
                  </a:schemeClr>
                </a:solidFill>
              </a:rPr>
              <a:t>240 BCM</a:t>
            </a:r>
          </a:p>
          <a:p>
            <a:pPr algn="ctr"/>
            <a:endParaRPr lang="en-IN" sz="2000" dirty="0">
              <a:solidFill>
                <a:schemeClr val="tx1"/>
              </a:solidFill>
            </a:endParaRPr>
          </a:p>
          <a:p>
            <a:pPr algn="ctr"/>
            <a:r>
              <a:rPr lang="en-IN" sz="2000" dirty="0">
                <a:solidFill>
                  <a:schemeClr val="tx1"/>
                </a:solidFill>
              </a:rPr>
              <a:t>Task Force on MI (2004)</a:t>
            </a:r>
          </a:p>
          <a:p>
            <a:pPr algn="ctr"/>
            <a:r>
              <a:rPr lang="en-IN" sz="2000" dirty="0">
                <a:solidFill>
                  <a:schemeClr val="accent2">
                    <a:lumMod val="75000"/>
                  </a:schemeClr>
                </a:solidFill>
              </a:rPr>
              <a:t>69.5  M Ha</a:t>
            </a:r>
          </a:p>
          <a:p>
            <a:pPr algn="ctr"/>
            <a:endParaRPr lang="en-IN" sz="2000" dirty="0">
              <a:solidFill>
                <a:schemeClr val="tx1"/>
              </a:solidFill>
            </a:endParaRPr>
          </a:p>
          <a:p>
            <a:pPr algn="ctr"/>
            <a:r>
              <a:rPr lang="en-IN" sz="2000" dirty="0">
                <a:solidFill>
                  <a:schemeClr val="tx1"/>
                </a:solidFill>
              </a:rPr>
              <a:t>Water Required for the MI Target</a:t>
            </a:r>
          </a:p>
          <a:p>
            <a:pPr algn="ctr"/>
            <a:r>
              <a:rPr lang="en-IN" sz="2000" dirty="0">
                <a:solidFill>
                  <a:schemeClr val="accent2">
                    <a:lumMod val="75000"/>
                  </a:schemeClr>
                </a:solidFill>
              </a:rPr>
              <a:t>500 BCM</a:t>
            </a:r>
          </a:p>
          <a:p>
            <a:pPr algn="ctr"/>
            <a:endParaRPr lang="en-IN" sz="2000" dirty="0">
              <a:solidFill>
                <a:schemeClr val="tx1"/>
              </a:solidFill>
            </a:endParaRPr>
          </a:p>
          <a:p>
            <a:pPr algn="ctr"/>
            <a:r>
              <a:rPr lang="en-IN" sz="2000" dirty="0">
                <a:solidFill>
                  <a:srgbClr val="FF0000"/>
                </a:solidFill>
              </a:rPr>
              <a:t>Total Coverage will  NEVER materialize only on GW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7609B-6381-0EFB-2CDD-A99A6C8A8360}"/>
              </a:ext>
            </a:extLst>
          </p:cNvPr>
          <p:cNvSpPr txBox="1"/>
          <p:nvPr/>
        </p:nvSpPr>
        <p:spPr>
          <a:xfrm>
            <a:off x="5985710" y="4044225"/>
            <a:ext cx="65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SW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3BBF0E09-85D7-2081-7EE1-1996C3D6A90A}"/>
              </a:ext>
            </a:extLst>
          </p:cNvPr>
          <p:cNvSpPr/>
          <p:nvPr/>
        </p:nvSpPr>
        <p:spPr>
          <a:xfrm>
            <a:off x="6013500" y="1155560"/>
            <a:ext cx="489858" cy="2721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84F390-E39F-E966-3F0D-CAC6C7463B20}"/>
              </a:ext>
            </a:extLst>
          </p:cNvPr>
          <p:cNvSpPr txBox="1"/>
          <p:nvPr/>
        </p:nvSpPr>
        <p:spPr>
          <a:xfrm>
            <a:off x="6967467" y="4009104"/>
            <a:ext cx="65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GW</a:t>
            </a:r>
          </a:p>
        </p:txBody>
      </p:sp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F58ED4B0-58AE-0530-ECA3-D8F69509824D}"/>
              </a:ext>
            </a:extLst>
          </p:cNvPr>
          <p:cNvSpPr/>
          <p:nvPr/>
        </p:nvSpPr>
        <p:spPr>
          <a:xfrm rot="5400000">
            <a:off x="6763988" y="3037117"/>
            <a:ext cx="919423" cy="51246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  <p:bldP spid="12" grpId="0" animBg="1"/>
      <p:bldP spid="1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A96E1A-96C1-0AAB-1DB0-7FD4E220570F}"/>
              </a:ext>
            </a:extLst>
          </p:cNvPr>
          <p:cNvSpPr txBox="1"/>
          <p:nvPr/>
        </p:nvSpPr>
        <p:spPr>
          <a:xfrm>
            <a:off x="290409" y="594776"/>
            <a:ext cx="357398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Irrigation Aspirations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99091-AC14-531F-9C18-DFB207B141AA}"/>
              </a:ext>
            </a:extLst>
          </p:cNvPr>
          <p:cNvSpPr/>
          <p:nvPr/>
        </p:nvSpPr>
        <p:spPr>
          <a:xfrm>
            <a:off x="165148" y="952433"/>
            <a:ext cx="4406852" cy="3334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W" sz="2000" dirty="0">
                <a:solidFill>
                  <a:srgbClr val="00B050"/>
                </a:solidFill>
              </a:rPr>
              <a:t>To provide Food security</a:t>
            </a:r>
            <a:endParaRPr lang="en-IN" sz="2000" dirty="0">
              <a:solidFill>
                <a:srgbClr val="00B05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W" sz="2000" b="1" dirty="0">
                <a:solidFill>
                  <a:schemeClr val="tx1"/>
                </a:solidFill>
              </a:rPr>
              <a:t>To provide economic security to the people dependent on Agriculture</a:t>
            </a:r>
            <a:endParaRPr lang="en-IN" sz="2000" b="1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W" sz="2000" dirty="0">
                <a:solidFill>
                  <a:srgbClr val="00B050"/>
                </a:solidFill>
              </a:rPr>
              <a:t>To contribute more to the GDP</a:t>
            </a:r>
            <a:endParaRPr lang="en-IN" sz="2000" dirty="0">
              <a:solidFill>
                <a:srgbClr val="00B05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W" sz="2000" b="1" dirty="0">
                <a:solidFill>
                  <a:schemeClr val="tx1"/>
                </a:solidFill>
              </a:rPr>
              <a:t>To produce raw material for </a:t>
            </a:r>
            <a:r>
              <a:rPr lang="en-ZW" sz="2000" b="1" dirty="0" err="1">
                <a:solidFill>
                  <a:schemeClr val="tx1"/>
                </a:solidFill>
              </a:rPr>
              <a:t>Agro</a:t>
            </a:r>
            <a:r>
              <a:rPr lang="en-ZW" sz="2000" b="1" dirty="0">
                <a:solidFill>
                  <a:schemeClr val="tx1"/>
                </a:solidFill>
              </a:rPr>
              <a:t> based Industries</a:t>
            </a:r>
            <a:endParaRPr lang="en-IN" sz="2000" b="1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ZW" sz="2000" dirty="0">
                <a:solidFill>
                  <a:srgbClr val="00B050"/>
                </a:solidFill>
              </a:rPr>
              <a:t>To provide enough for export of the value added farm products</a:t>
            </a:r>
            <a:endParaRPr lang="en-IN" sz="20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59E420-7E0E-F971-F715-75E8F17681B7}"/>
              </a:ext>
            </a:extLst>
          </p:cNvPr>
          <p:cNvSpPr txBox="1"/>
          <p:nvPr/>
        </p:nvSpPr>
        <p:spPr>
          <a:xfrm>
            <a:off x="390617" y="115409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6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CB74FB-4BDE-C77E-642E-463350041F81}"/>
              </a:ext>
            </a:extLst>
          </p:cNvPr>
          <p:cNvSpPr/>
          <p:nvPr/>
        </p:nvSpPr>
        <p:spPr>
          <a:xfrm>
            <a:off x="4692516" y="576848"/>
            <a:ext cx="4250167" cy="40271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628650" lvl="1" indent="-285750">
              <a:spcBef>
                <a:spcPts val="360"/>
              </a:spcBef>
              <a:buClr>
                <a:schemeClr val="dk1"/>
              </a:buClr>
              <a:buSzPts val="2400"/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Focus on aspirational districts / blocks, </a:t>
            </a:r>
          </a:p>
          <a:p>
            <a:pPr marL="628650" lvl="1" indent="-285750">
              <a:spcBef>
                <a:spcPts val="360"/>
              </a:spcBef>
              <a:buClr>
                <a:schemeClr val="dk1"/>
              </a:buCl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Focus on border areas for developing fast food supply chain to Army in border areas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628650" lvl="1" indent="-285750">
              <a:spcBef>
                <a:spcPts val="360"/>
              </a:spcBef>
              <a:buClr>
                <a:schemeClr val="dk1"/>
              </a:buClr>
              <a:buSzPts val="2400"/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Creating New food basket areas in India ( support to Bringing Green Revolution to Eastern India (BGREI)</a:t>
            </a:r>
          </a:p>
          <a:p>
            <a:pPr marL="628650" lvl="1" indent="-285750">
              <a:spcBef>
                <a:spcPts val="360"/>
              </a:spcBef>
              <a:buClr>
                <a:schemeClr val="dk1"/>
              </a:buCl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Targeting rain fed areas</a:t>
            </a:r>
          </a:p>
          <a:p>
            <a:pPr marL="628650" lvl="1" indent="-285750">
              <a:spcBef>
                <a:spcPts val="360"/>
              </a:spcBef>
              <a:buClr>
                <a:schemeClr val="dk1"/>
              </a:buClr>
              <a:buSzPts val="2400"/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Promoting Organic Farming</a:t>
            </a:r>
          </a:p>
          <a:p>
            <a:pPr marL="628650" lvl="1" indent="-285750">
              <a:spcBef>
                <a:spcPts val="360"/>
              </a:spcBef>
              <a:buClr>
                <a:schemeClr val="dk1"/>
              </a:buCl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One District One Product</a:t>
            </a:r>
          </a:p>
        </p:txBody>
      </p:sp>
    </p:spTree>
    <p:extLst>
      <p:ext uri="{BB962C8B-B14F-4D97-AF65-F5344CB8AC3E}">
        <p14:creationId xmlns:p14="http://schemas.microsoft.com/office/powerpoint/2010/main" val="1651488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3862" y="2109322"/>
            <a:ext cx="2771115" cy="399495"/>
          </a:xfrm>
          <a:prstGeom prst="rect">
            <a:avLst/>
          </a:prstGeom>
          <a:solidFill>
            <a:srgbClr val="0070C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009" name="Title 1"/>
          <p:cNvSpPr>
            <a:spLocks noGrp="1"/>
          </p:cNvSpPr>
          <p:nvPr>
            <p:ph type="title"/>
          </p:nvPr>
        </p:nvSpPr>
        <p:spPr>
          <a:xfrm>
            <a:off x="390617" y="681385"/>
            <a:ext cx="8609642" cy="352119"/>
          </a:xfrm>
        </p:spPr>
        <p:txBody>
          <a:bodyPr/>
          <a:lstStyle/>
          <a:p>
            <a:pPr algn="l"/>
            <a:r>
              <a:rPr lang="en-IN" sz="2200" dirty="0"/>
              <a:t>Irrigation Change in last 50 years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from Engineering approach  to  Management Approach</a:t>
            </a:r>
          </a:p>
        </p:txBody>
      </p:sp>
      <p:sp>
        <p:nvSpPr>
          <p:cNvPr id="4" name="Freeform 2"/>
          <p:cNvSpPr>
            <a:spLocks/>
          </p:cNvSpPr>
          <p:nvPr/>
        </p:nvSpPr>
        <p:spPr bwMode="blackWhite">
          <a:xfrm>
            <a:off x="5078102" y="1669655"/>
            <a:ext cx="3010360" cy="2362868"/>
          </a:xfrm>
          <a:custGeom>
            <a:avLst/>
            <a:gdLst>
              <a:gd name="T0" fmla="*/ 0 w 1448"/>
              <a:gd name="T1" fmla="*/ 3315273 h 1879"/>
              <a:gd name="T2" fmla="*/ 0 w 1448"/>
              <a:gd name="T3" fmla="*/ 1430503 h 1879"/>
              <a:gd name="T4" fmla="*/ 2423961 w 1448"/>
              <a:gd name="T5" fmla="*/ 856118 h 1879"/>
              <a:gd name="T6" fmla="*/ 2423961 w 1448"/>
              <a:gd name="T7" fmla="*/ 0 h 1879"/>
              <a:gd name="T8" fmla="*/ 3226745 w 1448"/>
              <a:gd name="T9" fmla="*/ 1954657 h 1879"/>
              <a:gd name="T10" fmla="*/ 2423961 w 1448"/>
              <a:gd name="T11" fmla="*/ 4101503 h 1879"/>
              <a:gd name="T12" fmla="*/ 2423961 w 1448"/>
              <a:gd name="T13" fmla="*/ 3315273 h 1879"/>
              <a:gd name="T14" fmla="*/ 0 w 1448"/>
              <a:gd name="T15" fmla="*/ 3315273 h 18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8"/>
              <a:gd name="T25" fmla="*/ 0 h 1879"/>
              <a:gd name="T26" fmla="*/ 1448 w 1448"/>
              <a:gd name="T27" fmla="*/ 1879 h 18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8" h="1879">
                <a:moveTo>
                  <a:pt x="0" y="1518"/>
                </a:moveTo>
                <a:lnTo>
                  <a:pt x="0" y="655"/>
                </a:lnTo>
                <a:lnTo>
                  <a:pt x="1087" y="392"/>
                </a:lnTo>
                <a:lnTo>
                  <a:pt x="1087" y="0"/>
                </a:lnTo>
                <a:lnTo>
                  <a:pt x="1447" y="895"/>
                </a:lnTo>
                <a:lnTo>
                  <a:pt x="1087" y="1878"/>
                </a:lnTo>
                <a:lnTo>
                  <a:pt x="1087" y="1518"/>
                </a:lnTo>
                <a:lnTo>
                  <a:pt x="0" y="1518"/>
                </a:ln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lIns="822960" tIns="91440" rIns="548640" bIns="987552" anchor="b"/>
          <a:lstStyle/>
          <a:p>
            <a:pPr marL="114300" lvl="1" indent="-114300">
              <a:spcBef>
                <a:spcPts val="600"/>
              </a:spcBef>
              <a:buSzPct val="100000"/>
              <a:buFont typeface="Arial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114300" lvl="1" indent="-114300">
              <a:spcBef>
                <a:spcPts val="600"/>
              </a:spcBef>
              <a:buSzPct val="100000"/>
              <a:buFont typeface="Arial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114300" lvl="1" indent="-114300">
              <a:spcBef>
                <a:spcPts val="600"/>
              </a:spcBef>
              <a:buSzPct val="100000"/>
              <a:buFont typeface="Arial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114300" lvl="1" indent="-114300">
              <a:spcBef>
                <a:spcPts val="600"/>
              </a:spcBef>
              <a:buSzPct val="100000"/>
              <a:buFont typeface="Arial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114300" lvl="1" indent="-114300">
              <a:spcBef>
                <a:spcPts val="600"/>
              </a:spcBef>
              <a:buSzPct val="100000"/>
              <a:buFont typeface="Arial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ct val="100000"/>
            </a:pPr>
            <a:endParaRPr lang="hi-IN" sz="105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ct val="100000"/>
            </a:pPr>
            <a:endParaRPr lang="hi-IN" sz="105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ct val="100000"/>
            </a:pPr>
            <a:endParaRPr lang="hi-IN" sz="105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ct val="100000"/>
            </a:pPr>
            <a:endParaRPr lang="hi-IN" sz="105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SzPct val="100000"/>
            </a:pPr>
            <a:endParaRPr lang="hi-IN" sz="1050" b="1" dirty="0">
              <a:solidFill>
                <a:schemeClr val="bg1"/>
              </a:solidFill>
            </a:endParaRPr>
          </a:p>
        </p:txBody>
      </p:sp>
      <p:sp>
        <p:nvSpPr>
          <p:cNvPr id="811013" name="Freeform 4"/>
          <p:cNvSpPr>
            <a:spLocks/>
          </p:cNvSpPr>
          <p:nvPr/>
        </p:nvSpPr>
        <p:spPr bwMode="blackWhite">
          <a:xfrm>
            <a:off x="1405840" y="2437497"/>
            <a:ext cx="2470284" cy="1480421"/>
          </a:xfrm>
          <a:custGeom>
            <a:avLst/>
            <a:gdLst>
              <a:gd name="T0" fmla="*/ 0 w 1352"/>
              <a:gd name="T1" fmla="*/ 2147483647 h 1000"/>
              <a:gd name="T2" fmla="*/ 0 w 1352"/>
              <a:gd name="T3" fmla="*/ 2147483647 h 1000"/>
              <a:gd name="T4" fmla="*/ 2147483647 w 1352"/>
              <a:gd name="T5" fmla="*/ 2147483647 h 1000"/>
              <a:gd name="T6" fmla="*/ 2147483647 w 1352"/>
              <a:gd name="T7" fmla="*/ 0 h 1000"/>
              <a:gd name="T8" fmla="*/ 2147483647 w 1352"/>
              <a:gd name="T9" fmla="*/ 2147483647 h 1000"/>
              <a:gd name="T10" fmla="*/ 2147483647 w 1352"/>
              <a:gd name="T11" fmla="*/ 2147483647 h 1000"/>
              <a:gd name="T12" fmla="*/ 2147483647 w 1352"/>
              <a:gd name="T13" fmla="*/ 2147483647 h 1000"/>
              <a:gd name="T14" fmla="*/ 0 w 1352"/>
              <a:gd name="T15" fmla="*/ 2147483647 h 1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52"/>
              <a:gd name="T25" fmla="*/ 0 h 1000"/>
              <a:gd name="T26" fmla="*/ 1352 w 1352"/>
              <a:gd name="T27" fmla="*/ 1000 h 1000"/>
              <a:gd name="connsiteX0" fmla="*/ 9 w 10002"/>
              <a:gd name="connsiteY0" fmla="*/ 7910 h 9990"/>
              <a:gd name="connsiteX1" fmla="*/ 0 w 10002"/>
              <a:gd name="connsiteY1" fmla="*/ 4400 h 9990"/>
              <a:gd name="connsiteX2" fmla="*/ 7576 w 10002"/>
              <a:gd name="connsiteY2" fmla="*/ 1840 h 9990"/>
              <a:gd name="connsiteX3" fmla="*/ 7576 w 10002"/>
              <a:gd name="connsiteY3" fmla="*/ 0 h 9990"/>
              <a:gd name="connsiteX4" fmla="*/ 10002 w 10002"/>
              <a:gd name="connsiteY4" fmla="*/ 4800 h 9990"/>
              <a:gd name="connsiteX5" fmla="*/ 7576 w 10002"/>
              <a:gd name="connsiteY5" fmla="*/ 9990 h 9990"/>
              <a:gd name="connsiteX6" fmla="*/ 7576 w 10002"/>
              <a:gd name="connsiteY6" fmla="*/ 7910 h 9990"/>
              <a:gd name="connsiteX7" fmla="*/ 9 w 10002"/>
              <a:gd name="connsiteY7" fmla="*/ 7910 h 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2" h="9990">
                <a:moveTo>
                  <a:pt x="9" y="7910"/>
                </a:moveTo>
                <a:lnTo>
                  <a:pt x="0" y="4400"/>
                </a:lnTo>
                <a:lnTo>
                  <a:pt x="7576" y="1840"/>
                </a:lnTo>
                <a:lnTo>
                  <a:pt x="7576" y="0"/>
                </a:lnTo>
                <a:lnTo>
                  <a:pt x="10002" y="4800"/>
                </a:lnTo>
                <a:lnTo>
                  <a:pt x="7576" y="9990"/>
                </a:lnTo>
                <a:lnTo>
                  <a:pt x="7576" y="7910"/>
                </a:lnTo>
                <a:lnTo>
                  <a:pt x="9" y="7910"/>
                </a:lnTo>
              </a:path>
            </a:pathLst>
          </a:custGeom>
          <a:solidFill>
            <a:schemeClr val="bg2">
              <a:lumMod val="75000"/>
            </a:schemeClr>
          </a:solidFill>
          <a:ln w="12700" cap="rnd">
            <a:noFill/>
            <a:round/>
            <a:headEnd/>
            <a:tailEnd/>
          </a:ln>
        </p:spPr>
        <p:txBody>
          <a:bodyPr lIns="182880" tIns="91440" rIns="36000" bIns="612648" anchor="b" anchorCtr="0"/>
          <a:lstStyle/>
          <a:p>
            <a:pPr marL="0" lvl="1">
              <a:spcBef>
                <a:spcPts val="600"/>
              </a:spcBef>
              <a:buSzPct val="100000"/>
            </a:pPr>
            <a:endParaRPr lang="en-US" sz="1000" b="1" dirty="0">
              <a:solidFill>
                <a:schemeClr val="tx2"/>
              </a:solidFill>
            </a:endParaRPr>
          </a:p>
          <a:p>
            <a:pPr marL="0" lvl="1">
              <a:spcBef>
                <a:spcPts val="600"/>
              </a:spcBef>
              <a:buSzPct val="100000"/>
            </a:pPr>
            <a:endParaRPr lang="en-US" sz="1000" b="1" dirty="0">
              <a:solidFill>
                <a:schemeClr val="tx2"/>
              </a:solidFill>
            </a:endParaRPr>
          </a:p>
          <a:p>
            <a:pPr marL="0" lvl="1">
              <a:spcBef>
                <a:spcPts val="600"/>
              </a:spcBef>
              <a:buSzPct val="100000"/>
            </a:pPr>
            <a:endParaRPr lang="en-US" sz="1000" b="1" dirty="0">
              <a:solidFill>
                <a:schemeClr val="tx2"/>
              </a:solidFill>
            </a:endParaRPr>
          </a:p>
          <a:p>
            <a:pPr marL="0" lvl="1">
              <a:spcBef>
                <a:spcPts val="600"/>
              </a:spcBef>
              <a:buSzPct val="100000"/>
            </a:pP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4866" y="377522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TECHNIQUES</a:t>
            </a:r>
          </a:p>
          <a:p>
            <a:r>
              <a:rPr lang="en-IN" dirty="0"/>
              <a:t>1975-1990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8102" y="3723451"/>
            <a:ext cx="2437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MANAGEMENT of Technology &amp; Sustainability</a:t>
            </a:r>
          </a:p>
          <a:p>
            <a:r>
              <a:rPr lang="en-IN" dirty="0"/>
              <a:t>2023-2033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911204" y="2694195"/>
            <a:ext cx="177553" cy="195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518532">
            <a:off x="107805" y="213140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Canal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9130" y="2697201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Outlet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35406" y="2379886"/>
            <a:ext cx="2095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buSzPct val="100000"/>
            </a:pPr>
            <a:r>
              <a:rPr lang="en-US" sz="1050" b="1" dirty="0">
                <a:solidFill>
                  <a:schemeClr val="tx1"/>
                </a:solidFill>
              </a:rPr>
              <a:t>Micro Irrigation,  Internet of things, Piped Irrigation</a:t>
            </a:r>
            <a:endParaRPr lang="en-US" sz="1100" b="1" dirty="0">
              <a:solidFill>
                <a:schemeClr val="tx1"/>
              </a:solidFill>
            </a:endParaRPr>
          </a:p>
          <a:p>
            <a:pPr marL="0" lvl="1" algn="just">
              <a:spcBef>
                <a:spcPts val="600"/>
              </a:spcBef>
              <a:buSzPct val="100000"/>
            </a:pPr>
            <a:r>
              <a:rPr lang="en-US" sz="1100" b="1" dirty="0">
                <a:solidFill>
                  <a:schemeClr val="tx1"/>
                </a:solidFill>
              </a:rPr>
              <a:t>Water Use Efficiency, Reuse of Treated Water, Water User Society-FPO: </a:t>
            </a:r>
            <a:r>
              <a:rPr lang="en-IN" sz="1100" b="1" dirty="0">
                <a:solidFill>
                  <a:schemeClr val="tx1"/>
                </a:solidFill>
              </a:rPr>
              <a:t>Agri support Services from govt.</a:t>
            </a:r>
            <a:endParaRPr lang="en-US" sz="11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63040" y="3072384"/>
            <a:ext cx="19110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buSzPct val="100000"/>
            </a:pPr>
            <a:r>
              <a:rPr lang="en-US" sz="1000" b="1" dirty="0">
                <a:solidFill>
                  <a:schemeClr val="tx2"/>
                </a:solidFill>
              </a:rPr>
              <a:t> Water Courses, </a:t>
            </a:r>
          </a:p>
          <a:p>
            <a:pPr marL="0" lvl="1">
              <a:spcBef>
                <a:spcPts val="600"/>
              </a:spcBef>
              <a:buSzPct val="100000"/>
            </a:pPr>
            <a:r>
              <a:rPr lang="en-US" sz="1000" b="1" dirty="0">
                <a:solidFill>
                  <a:schemeClr val="tx2"/>
                </a:solidFill>
              </a:rPr>
              <a:t>CAD Works, PIM-WUA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2BA13-C92D-31F3-FCAA-C20406EE87FB}"/>
              </a:ext>
            </a:extLst>
          </p:cNvPr>
          <p:cNvSpPr txBox="1"/>
          <p:nvPr/>
        </p:nvSpPr>
        <p:spPr>
          <a:xfrm>
            <a:off x="401084" y="185224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1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1013" grpId="0" animBg="1"/>
      <p:bldP spid="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>
            <a:extLst>
              <a:ext uri="{FF2B5EF4-FFF2-40B4-BE49-F238E27FC236}">
                <a16:creationId xmlns:a16="http://schemas.microsoft.com/office/drawing/2014/main" id="{E4BEE32A-E6EF-1A61-65CD-875FD097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77" y="834500"/>
            <a:ext cx="6343442" cy="318467"/>
          </a:xfrm>
        </p:spPr>
        <p:txBody>
          <a:bodyPr/>
          <a:lstStyle/>
          <a:p>
            <a:r>
              <a:rPr lang="en-US" dirty="0"/>
              <a:t>Farming today; Any time Any where Smart Irrigation</a:t>
            </a:r>
          </a:p>
        </p:txBody>
      </p:sp>
      <p:pic>
        <p:nvPicPr>
          <p:cNvPr id="1026" name="Picture 2" descr="Indoor farming leader Square Roots opens new farm in Kenosha | Kenosha.com">
            <a:extLst>
              <a:ext uri="{FF2B5EF4-FFF2-40B4-BE49-F238E27FC236}">
                <a16:creationId xmlns:a16="http://schemas.microsoft.com/office/drawing/2014/main" id="{7E048247-A97C-D59E-D1E5-60B7BB80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44" y="1465663"/>
            <a:ext cx="3736328" cy="24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mart agricultural irrigation">
            <a:extLst>
              <a:ext uri="{FF2B5EF4-FFF2-40B4-BE49-F238E27FC236}">
                <a16:creationId xmlns:a16="http://schemas.microsoft.com/office/drawing/2014/main" id="{2DFC352F-6C5C-CE56-7AF6-8964D2397C45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46" y="1465663"/>
            <a:ext cx="5005754" cy="24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i-Fi Wifi Symbol - Free vector graphic on Pixabay - Pixabay">
            <a:extLst>
              <a:ext uri="{FF2B5EF4-FFF2-40B4-BE49-F238E27FC236}">
                <a16:creationId xmlns:a16="http://schemas.microsoft.com/office/drawing/2014/main" id="{6139E176-ED1A-6328-EA3B-C0A4F463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8465">
            <a:off x="6399682" y="473296"/>
            <a:ext cx="678246" cy="4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33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0529" y="1674717"/>
            <a:ext cx="2332892" cy="1581495"/>
          </a:xfrm>
          <a:prstGeom prst="chevron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3879" y="1571738"/>
            <a:ext cx="8245659" cy="3293239"/>
            <a:chOff x="0" y="1414271"/>
            <a:chExt cx="9144000" cy="487222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84191"/>
              <a:ext cx="3142487" cy="4202309"/>
            </a:xfrm>
            <a:prstGeom prst="teardrop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6972" y="1414271"/>
              <a:ext cx="3283204" cy="4872228"/>
            </a:xfrm>
            <a:prstGeom prst="teardrop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6700" y="4100305"/>
              <a:ext cx="2527300" cy="2186194"/>
            </a:xfrm>
            <a:prstGeom prst="chevron">
              <a:avLst/>
            </a:prstGeom>
          </p:spPr>
        </p:pic>
      </p:grpSp>
      <p:sp>
        <p:nvSpPr>
          <p:cNvPr id="11" name="object 7">
            <a:extLst>
              <a:ext uri="{FF2B5EF4-FFF2-40B4-BE49-F238E27FC236}">
                <a16:creationId xmlns:a16="http://schemas.microsoft.com/office/drawing/2014/main" id="{1B4B42F0-1D1A-20F8-A3F9-C9A10E7C9F1A}"/>
              </a:ext>
            </a:extLst>
          </p:cNvPr>
          <p:cNvSpPr txBox="1">
            <a:spLocks/>
          </p:cNvSpPr>
          <p:nvPr/>
        </p:nvSpPr>
        <p:spPr>
          <a:xfrm>
            <a:off x="390617" y="452903"/>
            <a:ext cx="6811849" cy="575959"/>
          </a:xfrm>
          <a:prstGeom prst="rect">
            <a:avLst/>
          </a:prstGeom>
        </p:spPr>
        <p:txBody>
          <a:bodyPr spcFirstLastPara="1" vert="horz" wrap="square" lIns="0" tIns="9049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>
              <a:spcBef>
                <a:spcPts val="71"/>
              </a:spcBef>
            </a:pPr>
            <a:r>
              <a:rPr lang="en-US" sz="1800" b="1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Water user as Owner: Irrigation Management Transfer/FMS/FLID: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4B790-B7BD-1DE4-6766-8F50500997D3}"/>
              </a:ext>
            </a:extLst>
          </p:cNvPr>
          <p:cNvSpPr txBox="1"/>
          <p:nvPr/>
        </p:nvSpPr>
        <p:spPr>
          <a:xfrm>
            <a:off x="623764" y="1715124"/>
            <a:ext cx="177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Confidence Building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8306C-40F0-00AB-1A02-00D015754859}"/>
              </a:ext>
            </a:extLst>
          </p:cNvPr>
          <p:cNvSpPr txBox="1"/>
          <p:nvPr/>
        </p:nvSpPr>
        <p:spPr>
          <a:xfrm>
            <a:off x="3896095" y="1206274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Council, Committees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8031-174D-E6C0-3825-B6C9D1C93099}"/>
              </a:ext>
            </a:extLst>
          </p:cNvPr>
          <p:cNvSpPr txBox="1"/>
          <p:nvPr/>
        </p:nvSpPr>
        <p:spPr>
          <a:xfrm>
            <a:off x="6630529" y="1159933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5608F-337C-D22C-3D5A-F85D9CE1AF66}"/>
              </a:ext>
            </a:extLst>
          </p:cNvPr>
          <p:cNvSpPr txBox="1"/>
          <p:nvPr/>
        </p:nvSpPr>
        <p:spPr>
          <a:xfrm>
            <a:off x="2648685" y="657596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Sustainability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3A49A-85D1-C5DF-BCD4-4A5AD1C7B73B}"/>
              </a:ext>
            </a:extLst>
          </p:cNvPr>
          <p:cNvSpPr txBox="1"/>
          <p:nvPr/>
        </p:nvSpPr>
        <p:spPr>
          <a:xfrm>
            <a:off x="390617" y="115409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4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479394" y="1612845"/>
            <a:ext cx="5221014" cy="17529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I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ISSUES OF INDIAN IRRIGATION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body" idx="1"/>
          </p:nvPr>
        </p:nvSpPr>
        <p:spPr>
          <a:xfrm>
            <a:off x="1391478" y="898404"/>
            <a:ext cx="6380922" cy="2707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“After creating one DAM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you have to cross many DAMS: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Distribute, Allocate, Manage and Save 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133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6A7B2-A1A7-4755-A0CE-74F8BB93F7BA}"/>
              </a:ext>
            </a:extLst>
          </p:cNvPr>
          <p:cNvSpPr/>
          <p:nvPr/>
        </p:nvSpPr>
        <p:spPr>
          <a:xfrm>
            <a:off x="530326" y="395314"/>
            <a:ext cx="4457476" cy="332865"/>
          </a:xfrm>
          <a:prstGeom prst="rect">
            <a:avLst/>
          </a:prstGeom>
          <a:noFill/>
        </p:spPr>
        <p:txBody>
          <a:bodyPr wrap="none" lIns="55327" tIns="27663" rIns="55327" bIns="27663">
            <a:spAutoFit/>
          </a:bodyPr>
          <a:lstStyle/>
          <a:p>
            <a:pPr algn="ctr"/>
            <a:r>
              <a:rPr lang="en-US" sz="1800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Not many Farmer Managed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326" y="848658"/>
            <a:ext cx="4711145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WUA  up to 300 ha ~ 200 Farmers</a:t>
            </a:r>
            <a:endParaRPr lang="en-IN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/>
              <a:t>Conflict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/>
              <a:t>Equitable distribution &amp; WUE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/>
              <a:t>O&amp;M Cost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b="1" dirty="0"/>
              <a:t>Asset Management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B7CB7-92BC-E55E-ED7C-333BF020B1FC}"/>
              </a:ext>
            </a:extLst>
          </p:cNvPr>
          <p:cNvSpPr txBox="1"/>
          <p:nvPr/>
        </p:nvSpPr>
        <p:spPr>
          <a:xfrm>
            <a:off x="530326" y="2936274"/>
            <a:ext cx="8613674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55600" indent="-177800">
              <a:buFont typeface="Arial" pitchFamily="34" charset="0"/>
              <a:buChar char="•"/>
            </a:pPr>
            <a:r>
              <a:rPr lang="en-US" sz="2000" dirty="0"/>
              <a:t>low level of financing of WUAs, 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en-US" sz="2000" dirty="0"/>
              <a:t>lack of upgrading of the main system, 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en-US" sz="2000" dirty="0"/>
              <a:t>blurred/ skewed management/ business plan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en-US" sz="2000" dirty="0"/>
              <a:t>lack of Education and capacity, Business Acumen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en-US" sz="2000" dirty="0"/>
              <a:t>Department blank manpower &amp; budget for R&amp;M</a:t>
            </a:r>
          </a:p>
        </p:txBody>
      </p:sp>
      <p:pic>
        <p:nvPicPr>
          <p:cNvPr id="2050" name="Picture 2" descr="What is an S-Curve in Project Management &amp; Planning?">
            <a:extLst>
              <a:ext uri="{FF2B5EF4-FFF2-40B4-BE49-F238E27FC236}">
                <a16:creationId xmlns:a16="http://schemas.microsoft.com/office/drawing/2014/main" id="{79A56F45-73C5-16D0-B24A-7DB24BA72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26059" r="16575" b="16499"/>
          <a:stretch/>
        </p:blipFill>
        <p:spPr bwMode="auto">
          <a:xfrm>
            <a:off x="5411244" y="507459"/>
            <a:ext cx="3569917" cy="218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231B8-82CC-DA24-7F4D-F73C031B207E}"/>
              </a:ext>
            </a:extLst>
          </p:cNvPr>
          <p:cNvSpPr txBox="1"/>
          <p:nvPr/>
        </p:nvSpPr>
        <p:spPr>
          <a:xfrm>
            <a:off x="5411244" y="2263973"/>
            <a:ext cx="989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PIM-WUA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11822-A9B8-9C41-42EF-2A35F8C1F772}"/>
              </a:ext>
            </a:extLst>
          </p:cNvPr>
          <p:cNvSpPr txBox="1"/>
          <p:nvPr/>
        </p:nvSpPr>
        <p:spPr>
          <a:xfrm>
            <a:off x="6300592" y="1601388"/>
            <a:ext cx="68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89D6B-43C8-6DE9-A9C5-FDFCD7FF4A99}"/>
              </a:ext>
            </a:extLst>
          </p:cNvPr>
          <p:cNvSpPr txBox="1"/>
          <p:nvPr/>
        </p:nvSpPr>
        <p:spPr>
          <a:xfrm>
            <a:off x="7095994" y="1177447"/>
            <a:ext cx="87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A5FFA-7D5E-B89F-F4FD-20ACD9CB4648}"/>
              </a:ext>
            </a:extLst>
          </p:cNvPr>
          <p:cNvSpPr txBox="1"/>
          <p:nvPr/>
        </p:nvSpPr>
        <p:spPr>
          <a:xfrm>
            <a:off x="8341232" y="694769"/>
            <a:ext cx="54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IMT</a:t>
            </a:r>
          </a:p>
        </p:txBody>
      </p:sp>
    </p:spTree>
    <p:extLst>
      <p:ext uri="{BB962C8B-B14F-4D97-AF65-F5344CB8AC3E}">
        <p14:creationId xmlns:p14="http://schemas.microsoft.com/office/powerpoint/2010/main" val="297773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470517" y="1612845"/>
            <a:ext cx="5229891" cy="17529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I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SOLUTION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Water drop">
                <a:extLst>
                  <a:ext uri="{FF2B5EF4-FFF2-40B4-BE49-F238E27FC236}">
                    <a16:creationId xmlns:a16="http://schemas.microsoft.com/office/drawing/2014/main" id="{BC333C98-63F2-F38C-5040-0143408532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9313891"/>
                  </p:ext>
                </p:extLst>
              </p:nvPr>
            </p:nvGraphicFramePr>
            <p:xfrm>
              <a:off x="208623" y="2029503"/>
              <a:ext cx="1132218" cy="15762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2218" cy="1576222"/>
                    </a:xfrm>
                    <a:prstGeom prst="rect">
                      <a:avLst/>
                    </a:prstGeom>
                  </am3d:spPr>
                  <am3d:camera>
                    <am3d:pos x="0" y="0" z="659063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38430" d="1000000"/>
                    <am3d:preTrans dx="120" dy="-18013082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197090" ay="834963" az="4744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812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Water drop">
                <a:extLst>
                  <a:ext uri="{FF2B5EF4-FFF2-40B4-BE49-F238E27FC236}">
                    <a16:creationId xmlns:a16="http://schemas.microsoft.com/office/drawing/2014/main" id="{BC333C98-63F2-F38C-5040-0143408532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623" y="2029503"/>
                <a:ext cx="1132218" cy="157622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CF746E4-F76E-555F-DC4E-1A39C6847DDF}"/>
              </a:ext>
            </a:extLst>
          </p:cNvPr>
          <p:cNvSpPr txBox="1"/>
          <p:nvPr/>
        </p:nvSpPr>
        <p:spPr>
          <a:xfrm>
            <a:off x="1673392" y="2020625"/>
            <a:ext cx="6772474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100 ha to 5000 ha Modules</a:t>
            </a:r>
          </a:p>
          <a:p>
            <a:r>
              <a:rPr lang="en-US" dirty="0">
                <a:solidFill>
                  <a:srgbClr val="0070C0"/>
                </a:solidFill>
              </a:rPr>
              <a:t>Pressurized Piped Irrigation Network in the Command from Established source to Farm Gate below Minor Level </a:t>
            </a:r>
            <a:r>
              <a:rPr lang="en-US" dirty="0"/>
              <a:t>Network Readiness for Farmer to adopt Micro Irrigation in the Farm  </a:t>
            </a:r>
            <a:r>
              <a:rPr lang="en-US" dirty="0">
                <a:solidFill>
                  <a:srgbClr val="0070C0"/>
                </a:solidFill>
              </a:rPr>
              <a:t>On Farm Water Use Efficiency up to 90% </a:t>
            </a:r>
          </a:p>
        </p:txBody>
      </p:sp>
      <p:pic>
        <p:nvPicPr>
          <p:cNvPr id="4" name="Picture 3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5ABED72E-1D18-8B1D-0CAF-B68EE8852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81" y="3877879"/>
            <a:ext cx="1739900" cy="1155700"/>
          </a:xfrm>
          <a:prstGeom prst="rect">
            <a:avLst/>
          </a:prstGeom>
        </p:spPr>
      </p:pic>
      <p:pic>
        <p:nvPicPr>
          <p:cNvPr id="7" name="Picture 6" descr="A picture containing ground, outdoor, dirt, soil&#10;&#10;Description automatically generated">
            <a:extLst>
              <a:ext uri="{FF2B5EF4-FFF2-40B4-BE49-F238E27FC236}">
                <a16:creationId xmlns:a16="http://schemas.microsoft.com/office/drawing/2014/main" id="{F78543D3-DB60-FC4E-EA8E-A1E2518C0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118" y="3877879"/>
            <a:ext cx="1563007" cy="1173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957C8-8713-483D-8256-4324EE40088A}"/>
              </a:ext>
            </a:extLst>
          </p:cNvPr>
          <p:cNvSpPr txBox="1"/>
          <p:nvPr/>
        </p:nvSpPr>
        <p:spPr>
          <a:xfrm>
            <a:off x="1637881" y="3088163"/>
            <a:ext cx="6772474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For Governance &amp; Sustainability : </a:t>
            </a:r>
            <a:r>
              <a:rPr lang="en-US" dirty="0"/>
              <a:t>Irrigation Management Transfer/ Farmer Led Irrigation Development / Farmer Managed Systems 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76C5DF6D-2325-9F24-D794-E9C441B6C2FF}"/>
              </a:ext>
            </a:extLst>
          </p:cNvPr>
          <p:cNvSpPr/>
          <p:nvPr/>
        </p:nvSpPr>
        <p:spPr>
          <a:xfrm>
            <a:off x="3965535" y="3921472"/>
            <a:ext cx="814436" cy="114916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Water drop">
                <a:extLst>
                  <a:ext uri="{FF2B5EF4-FFF2-40B4-BE49-F238E27FC236}">
                    <a16:creationId xmlns:a16="http://schemas.microsoft.com/office/drawing/2014/main" id="{D90605F5-F67F-351E-D358-19FCF58221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7620" y="686069"/>
              <a:ext cx="644352" cy="8620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44352" cy="862047"/>
                    </a:xfrm>
                    <a:prstGeom prst="rect">
                      <a:avLst/>
                    </a:prstGeom>
                  </am3d:spPr>
                  <am3d:camera>
                    <am3d:pos x="0" y="0" z="659063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38430" d="1000000"/>
                    <am3d:preTrans dx="120" dy="-18013082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-1195330" ay="589062" az="-21218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027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Water drop">
                <a:extLst>
                  <a:ext uri="{FF2B5EF4-FFF2-40B4-BE49-F238E27FC236}">
                    <a16:creationId xmlns:a16="http://schemas.microsoft.com/office/drawing/2014/main" id="{D90605F5-F67F-351E-D358-19FCF58221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620" y="686069"/>
                <a:ext cx="644352" cy="862047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63891DB-2E13-18AE-1FD9-9C1A8D5511DB}"/>
              </a:ext>
            </a:extLst>
          </p:cNvPr>
          <p:cNvSpPr txBox="1"/>
          <p:nvPr/>
        </p:nvSpPr>
        <p:spPr>
          <a:xfrm>
            <a:off x="1637881" y="684571"/>
            <a:ext cx="7285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1700 Existing MM Irrigation Systems with ~50 % Gap in Last Mile Connectivity</a:t>
            </a:r>
          </a:p>
          <a:p>
            <a:r>
              <a:rPr lang="en-US" dirty="0"/>
              <a:t>GW extraction to be lowered</a:t>
            </a:r>
          </a:p>
          <a:p>
            <a:r>
              <a:rPr lang="en-US" dirty="0"/>
              <a:t>MI should work on SW for 71  M ha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23C87DF7-FECF-4DA3-9B1B-CB4B6F7CDCCE}"/>
              </a:ext>
            </a:extLst>
          </p:cNvPr>
          <p:cNvSpPr txBox="1">
            <a:spLocks/>
          </p:cNvSpPr>
          <p:nvPr/>
        </p:nvSpPr>
        <p:spPr>
          <a:xfrm>
            <a:off x="379237" y="200396"/>
            <a:ext cx="1585469" cy="348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9525"/>
            <a:r>
              <a:rPr lang="en-US" sz="2200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58135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/>
        </p:nvGraphicFramePr>
        <p:xfrm>
          <a:off x="213064" y="168676"/>
          <a:ext cx="8007658" cy="42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C4D1D3A-24DC-EB2D-F5BA-E264D296322A}"/>
              </a:ext>
            </a:extLst>
          </p:cNvPr>
          <p:cNvSpPr txBox="1"/>
          <p:nvPr/>
        </p:nvSpPr>
        <p:spPr>
          <a:xfrm>
            <a:off x="1863969" y="3964904"/>
            <a:ext cx="206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Minor Level</a:t>
            </a:r>
          </a:p>
          <a:p>
            <a:r>
              <a:rPr lang="en-IN" dirty="0"/>
              <a:t>Up to 5000 ha Module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6634C-BEF9-B5BF-A4C1-9DA63216AC7E}"/>
              </a:ext>
            </a:extLst>
          </p:cNvPr>
          <p:cNvSpPr txBox="1"/>
          <p:nvPr/>
        </p:nvSpPr>
        <p:spPr>
          <a:xfrm>
            <a:off x="6175215" y="1370916"/>
            <a:ext cx="206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Minor Level</a:t>
            </a:r>
          </a:p>
          <a:p>
            <a:r>
              <a:rPr lang="en-IN" dirty="0"/>
              <a:t>Up to 5000 ha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8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6" grpId="1">
        <p:bldAsOne/>
      </p:bldGraphic>
      <p:bldGraphic spid="16" grpId="2">
        <p:bldAsOne/>
      </p:bldGraphic>
      <p:bldGraphic spid="16" grpId="3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15410" y="142044"/>
            <a:ext cx="8629659" cy="4650006"/>
          </a:xfrm>
          <a:prstGeom prst="roundRect">
            <a:avLst>
              <a:gd name="adj" fmla="val 231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1719" name="Title 1"/>
          <p:cNvSpPr>
            <a:spLocks noGrp="1"/>
          </p:cNvSpPr>
          <p:nvPr>
            <p:ph type="title"/>
          </p:nvPr>
        </p:nvSpPr>
        <p:spPr>
          <a:xfrm>
            <a:off x="2967979" y="234037"/>
            <a:ext cx="4263853" cy="352119"/>
          </a:xfrm>
        </p:spPr>
        <p:txBody>
          <a:bodyPr/>
          <a:lstStyle/>
          <a:p>
            <a:pPr algn="l"/>
            <a:r>
              <a:rPr lang="en-US" sz="2200" dirty="0"/>
              <a:t>Water User Society</a:t>
            </a:r>
            <a:br>
              <a:rPr lang="en-US" sz="2200" dirty="0"/>
            </a:br>
            <a:r>
              <a:rPr lang="en-US" sz="900" dirty="0"/>
              <a:t>Society Act 1860: </a:t>
            </a:r>
            <a:br>
              <a:rPr lang="en-US" sz="900" dirty="0"/>
            </a:br>
            <a:r>
              <a:rPr lang="en-US" sz="900" dirty="0"/>
              <a:t>2 Board member from each 300 ha hydraulic unit RMS</a:t>
            </a:r>
            <a:br>
              <a:rPr lang="en-US" sz="900" dirty="0"/>
            </a:br>
            <a:r>
              <a:rPr lang="en-US" sz="900" dirty="0"/>
              <a:t>1 Council member from 30 ha OMS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FABEB-B83D-9CD2-DF91-AF49FBD0DCF2}"/>
              </a:ext>
            </a:extLst>
          </p:cNvPr>
          <p:cNvGrpSpPr/>
          <p:nvPr/>
        </p:nvGrpSpPr>
        <p:grpSpPr>
          <a:xfrm>
            <a:off x="3801519" y="1216303"/>
            <a:ext cx="1714222" cy="2377279"/>
            <a:chOff x="4135251" y="1968522"/>
            <a:chExt cx="1380490" cy="1625060"/>
          </a:xfrm>
        </p:grpSpPr>
        <p:sp>
          <p:nvSpPr>
            <p:cNvPr id="11" name="Folded Corner 10"/>
            <p:cNvSpPr/>
            <p:nvPr/>
          </p:nvSpPr>
          <p:spPr>
            <a:xfrm>
              <a:off x="4135251" y="1968522"/>
              <a:ext cx="1380490" cy="1625060"/>
            </a:xfrm>
            <a:prstGeom prst="foldedCorner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2" name="Hexagon 81"/>
            <p:cNvSpPr/>
            <p:nvPr/>
          </p:nvSpPr>
          <p:spPr bwMode="gray">
            <a:xfrm>
              <a:off x="4323643" y="2855514"/>
              <a:ext cx="928113" cy="543838"/>
            </a:xfrm>
            <a:prstGeom prst="hexagon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Office Staff</a:t>
              </a:r>
            </a:p>
          </p:txBody>
        </p:sp>
        <p:sp>
          <p:nvSpPr>
            <p:cNvPr id="83" name="Hexagon 82"/>
            <p:cNvSpPr/>
            <p:nvPr/>
          </p:nvSpPr>
          <p:spPr bwMode="gray">
            <a:xfrm>
              <a:off x="4183126" y="2016932"/>
              <a:ext cx="1179108" cy="703126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 fontAlgn="auto">
                <a:spcAft>
                  <a:spcPts val="0"/>
                </a:spcAft>
              </a:pPr>
              <a:endParaRPr lang="en-US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Executive Board</a:t>
              </a:r>
            </a:p>
            <a:p>
              <a:pPr algn="ctr"/>
              <a:endParaRPr lang="en-US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Council</a:t>
              </a:r>
            </a:p>
            <a:p>
              <a:pPr algn="ctr" fontAlgn="auto">
                <a:spcAft>
                  <a:spcPts val="0"/>
                </a:spcAft>
              </a:pP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4" name="Hexagon 83"/>
          <p:cNvSpPr/>
          <p:nvPr/>
        </p:nvSpPr>
        <p:spPr bwMode="gray">
          <a:xfrm>
            <a:off x="1736594" y="2641062"/>
            <a:ext cx="1314880" cy="703126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O&amp;M Service Provider</a:t>
            </a:r>
          </a:p>
        </p:txBody>
      </p:sp>
      <p:sp>
        <p:nvSpPr>
          <p:cNvPr id="85" name="Hexagon 84"/>
          <p:cNvSpPr/>
          <p:nvPr/>
        </p:nvSpPr>
        <p:spPr bwMode="gray">
          <a:xfrm>
            <a:off x="5841117" y="3762076"/>
            <a:ext cx="2407091" cy="719754"/>
          </a:xfrm>
          <a:prstGeom prst="hexagon">
            <a:avLst/>
          </a:prstGeom>
          <a:solidFill>
            <a:srgbClr val="FFCC66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FPO/ Economic Entity</a:t>
            </a:r>
          </a:p>
        </p:txBody>
      </p:sp>
      <p:sp>
        <p:nvSpPr>
          <p:cNvPr id="86" name="Hexagon 85"/>
          <p:cNvSpPr/>
          <p:nvPr/>
        </p:nvSpPr>
        <p:spPr bwMode="gray">
          <a:xfrm>
            <a:off x="3818877" y="3708907"/>
            <a:ext cx="1356945" cy="772923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Individual Members</a:t>
            </a:r>
          </a:p>
        </p:txBody>
      </p:sp>
      <p:sp>
        <p:nvSpPr>
          <p:cNvPr id="87" name="Hexagon 86"/>
          <p:cNvSpPr/>
          <p:nvPr/>
        </p:nvSpPr>
        <p:spPr bwMode="gray">
          <a:xfrm>
            <a:off x="1737667" y="1022997"/>
            <a:ext cx="1213181" cy="59132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cs typeface="Arial" pitchFamily="34" charset="0"/>
              </a:rPr>
              <a:t>State </a:t>
            </a:r>
            <a:r>
              <a:rPr lang="en-US" sz="800" b="1" dirty="0" err="1">
                <a:solidFill>
                  <a:schemeClr val="tx1"/>
                </a:solidFill>
                <a:cs typeface="Arial" pitchFamily="34" charset="0"/>
              </a:rPr>
              <a:t>Govt</a:t>
            </a:r>
            <a:r>
              <a:rPr lang="en-US" sz="800" b="1" dirty="0">
                <a:solidFill>
                  <a:schemeClr val="tx1"/>
                </a:solidFill>
                <a:cs typeface="Arial" pitchFamily="34" charset="0"/>
              </a:rPr>
              <a:t> Departments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084240" y="1062093"/>
            <a:ext cx="20116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Central Government Technical Support</a:t>
            </a:r>
          </a:p>
        </p:txBody>
      </p:sp>
      <p:cxnSp>
        <p:nvCxnSpPr>
          <p:cNvPr id="13" name="Straight Connector 12"/>
          <p:cNvCxnSpPr>
            <a:cxnSpLocks/>
            <a:stCxn id="87" idx="0"/>
          </p:cNvCxnSpPr>
          <p:nvPr/>
        </p:nvCxnSpPr>
        <p:spPr>
          <a:xfrm>
            <a:off x="2950848" y="1318657"/>
            <a:ext cx="850671" cy="5057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  <a:stCxn id="84" idx="0"/>
          </p:cNvCxnSpPr>
          <p:nvPr/>
        </p:nvCxnSpPr>
        <p:spPr>
          <a:xfrm flipV="1">
            <a:off x="3051474" y="2890456"/>
            <a:ext cx="657441" cy="1021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11" idx="2"/>
          </p:cNvCxnSpPr>
          <p:nvPr/>
        </p:nvCxnSpPr>
        <p:spPr>
          <a:xfrm flipH="1">
            <a:off x="4572000" y="3593582"/>
            <a:ext cx="86630" cy="2306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961174" y="3829701"/>
            <a:ext cx="20116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Agriculture Universities, Stations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2096" y="1653900"/>
            <a:ext cx="201168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Professionals Support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E9420C-0732-247B-FCD9-2CAF38DF7611}"/>
              </a:ext>
            </a:extLst>
          </p:cNvPr>
          <p:cNvSpPr/>
          <p:nvPr/>
        </p:nvSpPr>
        <p:spPr>
          <a:xfrm>
            <a:off x="895791" y="3671259"/>
            <a:ext cx="2739057" cy="9791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lIns="55327" tIns="27663" rIns="55327" bIns="27663">
            <a:spAutoFit/>
          </a:bodyPr>
          <a:lstStyle/>
          <a:p>
            <a:pPr algn="ctr"/>
            <a:r>
              <a:rPr lang="en-US" sz="1800" b="1" dirty="0" err="1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Waghad</a:t>
            </a:r>
            <a:r>
              <a:rPr lang="en-US" sz="1800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  </a:t>
            </a:r>
            <a:r>
              <a:rPr lang="en-US" sz="1800" b="1" dirty="0" err="1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Nashik</a:t>
            </a:r>
            <a:r>
              <a:rPr lang="en-US" sz="1800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 Story</a:t>
            </a:r>
          </a:p>
          <a:p>
            <a:pPr marL="177800" indent="177800">
              <a:buFont typeface="Arial" pitchFamily="34" charset="0"/>
              <a:buChar char="•"/>
            </a:pPr>
            <a:r>
              <a:rPr lang="en-IN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Efficiency</a:t>
            </a:r>
          </a:p>
          <a:p>
            <a:pPr marL="177800" indent="177800">
              <a:buFont typeface="Arial" pitchFamily="34" charset="0"/>
              <a:buChar char="•"/>
            </a:pPr>
            <a:r>
              <a:rPr lang="en-IN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Decentralization</a:t>
            </a:r>
          </a:p>
          <a:p>
            <a:pPr marL="177800" indent="177800">
              <a:buFont typeface="Arial" pitchFamily="34" charset="0"/>
              <a:buChar char="•"/>
            </a:pPr>
            <a:r>
              <a:rPr lang="en-IN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Sustainability</a:t>
            </a:r>
            <a:endParaRPr lang="en-US" b="1" dirty="0">
              <a:ln w="0"/>
              <a:solidFill>
                <a:schemeClr val="dk1"/>
              </a:solidFill>
              <a:latin typeface="Poppins"/>
              <a:ea typeface="+mj-ea"/>
              <a:cs typeface="Poppin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D5C0770-A9E2-7D48-CB14-D2533A481B2C}"/>
              </a:ext>
            </a:extLst>
          </p:cNvPr>
          <p:cNvSpPr/>
          <p:nvPr/>
        </p:nvSpPr>
        <p:spPr bwMode="gray">
          <a:xfrm>
            <a:off x="5950497" y="2265871"/>
            <a:ext cx="1314880" cy="703126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cs typeface="Arial" pitchFamily="34" charset="0"/>
              </a:rPr>
              <a:t>Farmer Relationship Organization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16FA9E-0CC5-0EA0-A504-6FEB24A50A4B}"/>
              </a:ext>
            </a:extLst>
          </p:cNvPr>
          <p:cNvCxnSpPr>
            <a:cxnSpLocks/>
          </p:cNvCxnSpPr>
          <p:nvPr/>
        </p:nvCxnSpPr>
        <p:spPr>
          <a:xfrm>
            <a:off x="5325124" y="3593582"/>
            <a:ext cx="590043" cy="333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548544" y="2521258"/>
            <a:ext cx="328473" cy="710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5495278" y="1322773"/>
            <a:ext cx="488272" cy="213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5550024" y="1757779"/>
            <a:ext cx="380259" cy="1879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983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6A7B2-A1A7-4755-A0CE-74F8BB93F7BA}"/>
              </a:ext>
            </a:extLst>
          </p:cNvPr>
          <p:cNvSpPr/>
          <p:nvPr/>
        </p:nvSpPr>
        <p:spPr>
          <a:xfrm>
            <a:off x="530326" y="0"/>
            <a:ext cx="6260854" cy="1163862"/>
          </a:xfrm>
          <a:prstGeom prst="rect">
            <a:avLst/>
          </a:prstGeom>
          <a:noFill/>
        </p:spPr>
        <p:txBody>
          <a:bodyPr wrap="none" lIns="55327" tIns="27663" rIns="55327" bIns="27663">
            <a:spAutoFit/>
          </a:bodyPr>
          <a:lstStyle/>
          <a:p>
            <a:pPr algn="ctr"/>
            <a:endParaRPr lang="en-US" sz="1800" b="1" dirty="0">
              <a:ln w="0"/>
              <a:solidFill>
                <a:schemeClr val="dk1"/>
              </a:solidFill>
              <a:latin typeface="Poppins"/>
              <a:ea typeface="+mj-ea"/>
              <a:cs typeface="Poppins"/>
            </a:endParaRPr>
          </a:p>
          <a:p>
            <a:r>
              <a:rPr lang="en-US" sz="1800" b="1" dirty="0">
                <a:ln w="0"/>
                <a:solidFill>
                  <a:schemeClr val="dk1"/>
                </a:solidFill>
                <a:latin typeface="Poppins"/>
                <a:ea typeface="+mj-ea"/>
                <a:cs typeface="Poppins"/>
              </a:rPr>
              <a:t>Sense of Ownership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Water User Society (WUS) up to 5000 ha ~ 3000 Farmers</a:t>
            </a:r>
            <a:endParaRPr lang="en-US" sz="1800" dirty="0"/>
          </a:p>
          <a:p>
            <a:pPr algn="ctr"/>
            <a:endParaRPr lang="en-US" sz="1800" b="1" dirty="0">
              <a:ln w="0"/>
              <a:solidFill>
                <a:schemeClr val="dk1"/>
              </a:solidFill>
              <a:latin typeface="Poppins"/>
              <a:ea typeface="+mj-ea"/>
              <a:cs typeface="Poppi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DE1D8-BF2F-F6D9-15E1-18B5462271D1}"/>
              </a:ext>
            </a:extLst>
          </p:cNvPr>
          <p:cNvSpPr txBox="1"/>
          <p:nvPr/>
        </p:nvSpPr>
        <p:spPr>
          <a:xfrm>
            <a:off x="530326" y="1163862"/>
            <a:ext cx="8362485" cy="3693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﻿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Federalizing WUAs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Sense of ownership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Independent from Government Control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Large Resources for management of irrigation 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Sustainability of Projects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Active representation participation of the beneficiaries the irrigation systems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Capable of maintaining, Modernizing irrigation systems both technically and institutionally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Capable of Farmer welfare, Economic Activities, benefits of all Govt. schemes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Managing groundwater use,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Opting for public-private partnership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Capacity Building of the members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Better linkage with WR &amp; other Department officials</a:t>
            </a:r>
          </a:p>
        </p:txBody>
      </p:sp>
    </p:spTree>
    <p:extLst>
      <p:ext uri="{BB962C8B-B14F-4D97-AF65-F5344CB8AC3E}">
        <p14:creationId xmlns:p14="http://schemas.microsoft.com/office/powerpoint/2010/main" val="352752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EBBED79A-2A77-4657-9255-2F09D096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44" y="4419"/>
            <a:ext cx="9144000" cy="516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19ABDA-9C8E-046D-EFC6-4276633F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4" y="609927"/>
            <a:ext cx="1640782" cy="114504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47707" y="4469360"/>
            <a:ext cx="313098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Gravity Irrigation Network of </a:t>
            </a:r>
          </a:p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Canal and Distributary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883538" y="1886682"/>
            <a:ext cx="1978427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Dam &amp; Canal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21889" y="2370218"/>
            <a:ext cx="1422111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&amp; FC Converted </a:t>
            </a:r>
          </a:p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pressurized Piped Network</a:t>
            </a:r>
          </a:p>
        </p:txBody>
      </p:sp>
      <p:sp>
        <p:nvSpPr>
          <p:cNvPr id="11" name="Oval 10"/>
          <p:cNvSpPr/>
          <p:nvPr/>
        </p:nvSpPr>
        <p:spPr>
          <a:xfrm>
            <a:off x="8060924" y="1882066"/>
            <a:ext cx="150921" cy="11541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968971" y="1837678"/>
            <a:ext cx="1100831" cy="411332"/>
          </a:xfrm>
          <a:custGeom>
            <a:avLst/>
            <a:gdLst>
              <a:gd name="connsiteX0" fmla="*/ 0 w 1204404"/>
              <a:gd name="connsiteY0" fmla="*/ 0 h 411332"/>
              <a:gd name="connsiteX1" fmla="*/ 497149 w 1204404"/>
              <a:gd name="connsiteY1" fmla="*/ 346229 h 411332"/>
              <a:gd name="connsiteX2" fmla="*/ 656947 w 1204404"/>
              <a:gd name="connsiteY2" fmla="*/ 390617 h 411332"/>
              <a:gd name="connsiteX3" fmla="*/ 1127464 w 1204404"/>
              <a:gd name="connsiteY3" fmla="*/ 221941 h 411332"/>
              <a:gd name="connsiteX4" fmla="*/ 1118586 w 1204404"/>
              <a:gd name="connsiteY4" fmla="*/ 221941 h 41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404" h="411332">
                <a:moveTo>
                  <a:pt x="0" y="0"/>
                </a:moveTo>
                <a:cubicBezTo>
                  <a:pt x="193829" y="140563"/>
                  <a:pt x="387658" y="281126"/>
                  <a:pt x="497149" y="346229"/>
                </a:cubicBezTo>
                <a:cubicBezTo>
                  <a:pt x="606640" y="411332"/>
                  <a:pt x="551894" y="411332"/>
                  <a:pt x="656947" y="390617"/>
                </a:cubicBezTo>
                <a:cubicBezTo>
                  <a:pt x="762000" y="369902"/>
                  <a:pt x="1050524" y="250054"/>
                  <a:pt x="1127464" y="221941"/>
                </a:cubicBezTo>
                <a:cubicBezTo>
                  <a:pt x="1204404" y="193828"/>
                  <a:pt x="1161495" y="207884"/>
                  <a:pt x="1118586" y="221941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4" name="Freeform 13"/>
          <p:cNvSpPr/>
          <p:nvPr/>
        </p:nvSpPr>
        <p:spPr>
          <a:xfrm flipV="1">
            <a:off x="7085860" y="1020931"/>
            <a:ext cx="1081596" cy="399496"/>
          </a:xfrm>
          <a:custGeom>
            <a:avLst/>
            <a:gdLst>
              <a:gd name="connsiteX0" fmla="*/ 0 w 1204404"/>
              <a:gd name="connsiteY0" fmla="*/ 0 h 411332"/>
              <a:gd name="connsiteX1" fmla="*/ 497149 w 1204404"/>
              <a:gd name="connsiteY1" fmla="*/ 346229 h 411332"/>
              <a:gd name="connsiteX2" fmla="*/ 656947 w 1204404"/>
              <a:gd name="connsiteY2" fmla="*/ 390617 h 411332"/>
              <a:gd name="connsiteX3" fmla="*/ 1127464 w 1204404"/>
              <a:gd name="connsiteY3" fmla="*/ 221941 h 411332"/>
              <a:gd name="connsiteX4" fmla="*/ 1118586 w 1204404"/>
              <a:gd name="connsiteY4" fmla="*/ 221941 h 41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404" h="411332">
                <a:moveTo>
                  <a:pt x="0" y="0"/>
                </a:moveTo>
                <a:cubicBezTo>
                  <a:pt x="193829" y="140563"/>
                  <a:pt x="387658" y="281126"/>
                  <a:pt x="497149" y="346229"/>
                </a:cubicBezTo>
                <a:cubicBezTo>
                  <a:pt x="606640" y="411332"/>
                  <a:pt x="551894" y="411332"/>
                  <a:pt x="656947" y="390617"/>
                </a:cubicBezTo>
                <a:cubicBezTo>
                  <a:pt x="762000" y="369902"/>
                  <a:pt x="1050524" y="250054"/>
                  <a:pt x="1127464" y="221941"/>
                </a:cubicBezTo>
                <a:cubicBezTo>
                  <a:pt x="1204404" y="193828"/>
                  <a:pt x="1161495" y="207884"/>
                  <a:pt x="1118586" y="221941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05313" y="1313895"/>
            <a:ext cx="266330" cy="2130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79177" y="609927"/>
            <a:ext cx="962122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</a:p>
          <a:p>
            <a:pPr algn="ctr"/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SMI, GW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01184" y="731520"/>
            <a:ext cx="3602736" cy="1481328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75FC75B-9AB7-1092-B364-35B38B721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20" y="3589703"/>
            <a:ext cx="510969" cy="3832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EECACC-55FF-DE0D-00E6-8B18E5E0A85D}"/>
              </a:ext>
            </a:extLst>
          </p:cNvPr>
          <p:cNvSpPr/>
          <p:nvPr/>
        </p:nvSpPr>
        <p:spPr>
          <a:xfrm>
            <a:off x="9331569" y="556846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7452360" y="2816352"/>
            <a:ext cx="356616" cy="22860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877711">
            <a:off x="4372016" y="318708"/>
            <a:ext cx="4348706" cy="2409417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1E4247-E9FE-6963-E6C4-3C9763A94C2B}"/>
              </a:ext>
            </a:extLst>
          </p:cNvPr>
          <p:cNvSpPr/>
          <p:nvPr/>
        </p:nvSpPr>
        <p:spPr>
          <a:xfrm>
            <a:off x="-20444" y="4416181"/>
            <a:ext cx="6643264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9525">
              <a:buClr>
                <a:schemeClr val="dk1"/>
              </a:buClr>
              <a:buSzPts val="1800"/>
            </a:pPr>
            <a:r>
              <a:rPr lang="en-IN" sz="2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Conversion of Tertiary Network into </a:t>
            </a:r>
          </a:p>
          <a:p>
            <a:pPr marL="9525">
              <a:buClr>
                <a:schemeClr val="dk1"/>
              </a:buClr>
              <a:buSzPts val="1800"/>
            </a:pPr>
            <a:r>
              <a:rPr lang="en-IN" sz="2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Pressurised Pipe Irrigation Command  </a:t>
            </a:r>
          </a:p>
        </p:txBody>
      </p:sp>
    </p:spTree>
    <p:extLst>
      <p:ext uri="{BB962C8B-B14F-4D97-AF65-F5344CB8AC3E}">
        <p14:creationId xmlns:p14="http://schemas.microsoft.com/office/powerpoint/2010/main" val="3824657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1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>
            <a:extLst>
              <a:ext uri="{FF2B5EF4-FFF2-40B4-BE49-F238E27FC236}">
                <a16:creationId xmlns:a16="http://schemas.microsoft.com/office/drawing/2014/main" id="{F940C9B9-8856-2D87-0E02-139D81A0F0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572" y="351570"/>
            <a:ext cx="3707042" cy="299441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algn="ctr">
              <a:spcBef>
                <a:spcPts val="75"/>
              </a:spcBef>
            </a:pPr>
            <a:r>
              <a:rPr lang="en-US" dirty="0"/>
              <a:t>Expansion of Command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402059-EC38-66A7-41BF-E276ABA2FACE}"/>
              </a:ext>
            </a:extLst>
          </p:cNvPr>
          <p:cNvGrpSpPr/>
          <p:nvPr/>
        </p:nvGrpSpPr>
        <p:grpSpPr>
          <a:xfrm>
            <a:off x="575644" y="351570"/>
            <a:ext cx="6055399" cy="3011513"/>
            <a:chOff x="645982" y="1065993"/>
            <a:chExt cx="6055399" cy="301151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8FBC4E-B5FC-EF46-00DF-13034B1EF60F}"/>
                </a:ext>
              </a:extLst>
            </p:cNvPr>
            <p:cNvGrpSpPr/>
            <p:nvPr/>
          </p:nvGrpSpPr>
          <p:grpSpPr>
            <a:xfrm>
              <a:off x="645982" y="1065993"/>
              <a:ext cx="6055399" cy="3011513"/>
              <a:chOff x="-187569" y="-100700"/>
              <a:chExt cx="6055399" cy="301151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948F8F0-2477-27EB-477B-0CFE970ADFC5}"/>
                  </a:ext>
                </a:extLst>
              </p:cNvPr>
              <p:cNvGrpSpPr/>
              <p:nvPr/>
            </p:nvGrpSpPr>
            <p:grpSpPr>
              <a:xfrm>
                <a:off x="-187569" y="-100700"/>
                <a:ext cx="5088406" cy="3011513"/>
                <a:chOff x="-1006530" y="-592237"/>
                <a:chExt cx="5912527" cy="3965752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5CC33EE-F78E-0685-B1CA-4C87CB19656F}"/>
                    </a:ext>
                  </a:extLst>
                </p:cNvPr>
                <p:cNvGrpSpPr/>
                <p:nvPr/>
              </p:nvGrpSpPr>
              <p:grpSpPr>
                <a:xfrm rot="501308">
                  <a:off x="1994619" y="580381"/>
                  <a:ext cx="1657532" cy="1841641"/>
                  <a:chOff x="217779" y="1362377"/>
                  <a:chExt cx="2601198" cy="2290040"/>
                </a:xfrm>
              </p:grpSpPr>
              <p:sp>
                <p:nvSpPr>
                  <p:cNvPr id="9" name="Freeform 8">
                    <a:extLst>
                      <a:ext uri="{FF2B5EF4-FFF2-40B4-BE49-F238E27FC236}">
                        <a16:creationId xmlns:a16="http://schemas.microsoft.com/office/drawing/2014/main" id="{218AC2D5-7D40-6685-E655-4A2FD0844D14}"/>
                      </a:ext>
                    </a:extLst>
                  </p:cNvPr>
                  <p:cNvSpPr/>
                  <p:nvPr/>
                </p:nvSpPr>
                <p:spPr>
                  <a:xfrm>
                    <a:off x="827850" y="2457130"/>
                    <a:ext cx="1897596" cy="1195287"/>
                  </a:xfrm>
                  <a:custGeom>
                    <a:avLst/>
                    <a:gdLst>
                      <a:gd name="connsiteX0" fmla="*/ 4997 w 2763188"/>
                      <a:gd name="connsiteY0" fmla="*/ 1273370 h 1643060"/>
                      <a:gd name="connsiteX1" fmla="*/ 94938 w 2763188"/>
                      <a:gd name="connsiteY1" fmla="*/ 1303351 h 1643060"/>
                      <a:gd name="connsiteX2" fmla="*/ 199869 w 2763188"/>
                      <a:gd name="connsiteY2" fmla="*/ 1348321 h 1643060"/>
                      <a:gd name="connsiteX3" fmla="*/ 229850 w 2763188"/>
                      <a:gd name="connsiteY3" fmla="*/ 1378302 h 1643060"/>
                      <a:gd name="connsiteX4" fmla="*/ 274820 w 2763188"/>
                      <a:gd name="connsiteY4" fmla="*/ 1408282 h 1643060"/>
                      <a:gd name="connsiteX5" fmla="*/ 334781 w 2763188"/>
                      <a:gd name="connsiteY5" fmla="*/ 1498223 h 1643060"/>
                      <a:gd name="connsiteX6" fmla="*/ 724525 w 2763188"/>
                      <a:gd name="connsiteY6" fmla="*/ 1558183 h 1643060"/>
                      <a:gd name="connsiteX7" fmla="*/ 829456 w 2763188"/>
                      <a:gd name="connsiteY7" fmla="*/ 1543193 h 1643060"/>
                      <a:gd name="connsiteX8" fmla="*/ 874427 w 2763188"/>
                      <a:gd name="connsiteY8" fmla="*/ 1528203 h 1643060"/>
                      <a:gd name="connsiteX9" fmla="*/ 964368 w 2763188"/>
                      <a:gd name="connsiteY9" fmla="*/ 1543193 h 1643060"/>
                      <a:gd name="connsiteX10" fmla="*/ 1144250 w 2763188"/>
                      <a:gd name="connsiteY10" fmla="*/ 1528203 h 1643060"/>
                      <a:gd name="connsiteX11" fmla="*/ 1159240 w 2763188"/>
                      <a:gd name="connsiteY11" fmla="*/ 1483233 h 1643060"/>
                      <a:gd name="connsiteX12" fmla="*/ 1204210 w 2763188"/>
                      <a:gd name="connsiteY12" fmla="*/ 1453252 h 1643060"/>
                      <a:gd name="connsiteX13" fmla="*/ 1339122 w 2763188"/>
                      <a:gd name="connsiteY13" fmla="*/ 1378302 h 1643060"/>
                      <a:gd name="connsiteX14" fmla="*/ 1429063 w 2763188"/>
                      <a:gd name="connsiteY14" fmla="*/ 1333331 h 1643060"/>
                      <a:gd name="connsiteX15" fmla="*/ 1519004 w 2763188"/>
                      <a:gd name="connsiteY15" fmla="*/ 1273370 h 1643060"/>
                      <a:gd name="connsiteX16" fmla="*/ 1563974 w 2763188"/>
                      <a:gd name="connsiteY16" fmla="*/ 1243390 h 1643060"/>
                      <a:gd name="connsiteX17" fmla="*/ 1623935 w 2763188"/>
                      <a:gd name="connsiteY17" fmla="*/ 1228400 h 1643060"/>
                      <a:gd name="connsiteX18" fmla="*/ 1728866 w 2763188"/>
                      <a:gd name="connsiteY18" fmla="*/ 1183429 h 1643060"/>
                      <a:gd name="connsiteX19" fmla="*/ 1848788 w 2763188"/>
                      <a:gd name="connsiteY19" fmla="*/ 1153449 h 1643060"/>
                      <a:gd name="connsiteX20" fmla="*/ 1893758 w 2763188"/>
                      <a:gd name="connsiteY20" fmla="*/ 1078498 h 1643060"/>
                      <a:gd name="connsiteX21" fmla="*/ 1938728 w 2763188"/>
                      <a:gd name="connsiteY21" fmla="*/ 1003547 h 1643060"/>
                      <a:gd name="connsiteX22" fmla="*/ 1953719 w 2763188"/>
                      <a:gd name="connsiteY22" fmla="*/ 958577 h 1643060"/>
                      <a:gd name="connsiteX23" fmla="*/ 1998689 w 2763188"/>
                      <a:gd name="connsiteY23" fmla="*/ 928597 h 1643060"/>
                      <a:gd name="connsiteX24" fmla="*/ 2058650 w 2763188"/>
                      <a:gd name="connsiteY24" fmla="*/ 883626 h 1643060"/>
                      <a:gd name="connsiteX25" fmla="*/ 2163581 w 2763188"/>
                      <a:gd name="connsiteY25" fmla="*/ 868636 h 1643060"/>
                      <a:gd name="connsiteX26" fmla="*/ 2283502 w 2763188"/>
                      <a:gd name="connsiteY26" fmla="*/ 823665 h 1643060"/>
                      <a:gd name="connsiteX27" fmla="*/ 2313483 w 2763188"/>
                      <a:gd name="connsiteY27" fmla="*/ 793685 h 1643060"/>
                      <a:gd name="connsiteX28" fmla="*/ 2388433 w 2763188"/>
                      <a:gd name="connsiteY28" fmla="*/ 733724 h 1643060"/>
                      <a:gd name="connsiteX29" fmla="*/ 2448394 w 2763188"/>
                      <a:gd name="connsiteY29" fmla="*/ 658774 h 1643060"/>
                      <a:gd name="connsiteX30" fmla="*/ 2493365 w 2763188"/>
                      <a:gd name="connsiteY30" fmla="*/ 613803 h 1643060"/>
                      <a:gd name="connsiteX31" fmla="*/ 2643266 w 2763188"/>
                      <a:gd name="connsiteY31" fmla="*/ 523862 h 1643060"/>
                      <a:gd name="connsiteX32" fmla="*/ 2688237 w 2763188"/>
                      <a:gd name="connsiteY32" fmla="*/ 493882 h 1643060"/>
                      <a:gd name="connsiteX33" fmla="*/ 2718217 w 2763188"/>
                      <a:gd name="connsiteY33" fmla="*/ 448911 h 1643060"/>
                      <a:gd name="connsiteX34" fmla="*/ 2763188 w 2763188"/>
                      <a:gd name="connsiteY34" fmla="*/ 314000 h 1643060"/>
                      <a:gd name="connsiteX35" fmla="*/ 2733207 w 2763188"/>
                      <a:gd name="connsiteY35" fmla="*/ 224059 h 1643060"/>
                      <a:gd name="connsiteX36" fmla="*/ 2688237 w 2763188"/>
                      <a:gd name="connsiteY36" fmla="*/ 209069 h 1643060"/>
                      <a:gd name="connsiteX37" fmla="*/ 2463384 w 2763188"/>
                      <a:gd name="connsiteY37" fmla="*/ 224059 h 1643060"/>
                      <a:gd name="connsiteX38" fmla="*/ 2358453 w 2763188"/>
                      <a:gd name="connsiteY38" fmla="*/ 254039 h 1643060"/>
                      <a:gd name="connsiteX39" fmla="*/ 2268512 w 2763188"/>
                      <a:gd name="connsiteY39" fmla="*/ 299010 h 1643060"/>
                      <a:gd name="connsiteX40" fmla="*/ 2133601 w 2763188"/>
                      <a:gd name="connsiteY40" fmla="*/ 284020 h 1643060"/>
                      <a:gd name="connsiteX41" fmla="*/ 2088630 w 2763188"/>
                      <a:gd name="connsiteY41" fmla="*/ 269029 h 1643060"/>
                      <a:gd name="connsiteX42" fmla="*/ 2028669 w 2763188"/>
                      <a:gd name="connsiteY42" fmla="*/ 254039 h 1643060"/>
                      <a:gd name="connsiteX43" fmla="*/ 1893758 w 2763188"/>
                      <a:gd name="connsiteY43" fmla="*/ 209069 h 1643060"/>
                      <a:gd name="connsiteX44" fmla="*/ 1803817 w 2763188"/>
                      <a:gd name="connsiteY44" fmla="*/ 179088 h 1643060"/>
                      <a:gd name="connsiteX45" fmla="*/ 1728866 w 2763188"/>
                      <a:gd name="connsiteY45" fmla="*/ 164098 h 1643060"/>
                      <a:gd name="connsiteX46" fmla="*/ 1593955 w 2763188"/>
                      <a:gd name="connsiteY46" fmla="*/ 104138 h 1643060"/>
                      <a:gd name="connsiteX47" fmla="*/ 1548984 w 2763188"/>
                      <a:gd name="connsiteY47" fmla="*/ 89147 h 1643060"/>
                      <a:gd name="connsiteX48" fmla="*/ 1219201 w 2763188"/>
                      <a:gd name="connsiteY48" fmla="*/ 194079 h 1643060"/>
                      <a:gd name="connsiteX49" fmla="*/ 1204210 w 2763188"/>
                      <a:gd name="connsiteY49" fmla="*/ 239049 h 1643060"/>
                      <a:gd name="connsiteX50" fmla="*/ 1099279 w 2763188"/>
                      <a:gd name="connsiteY50" fmla="*/ 269029 h 1643060"/>
                      <a:gd name="connsiteX51" fmla="*/ 1009338 w 2763188"/>
                      <a:gd name="connsiteY51" fmla="*/ 299010 h 1643060"/>
                      <a:gd name="connsiteX52" fmla="*/ 874427 w 2763188"/>
                      <a:gd name="connsiteY52" fmla="*/ 448911 h 1643060"/>
                      <a:gd name="connsiteX53" fmla="*/ 844447 w 2763188"/>
                      <a:gd name="connsiteY53" fmla="*/ 493882 h 1643060"/>
                      <a:gd name="connsiteX54" fmla="*/ 829456 w 2763188"/>
                      <a:gd name="connsiteY54" fmla="*/ 538852 h 1643060"/>
                      <a:gd name="connsiteX55" fmla="*/ 784486 w 2763188"/>
                      <a:gd name="connsiteY55" fmla="*/ 568833 h 1643060"/>
                      <a:gd name="connsiteX56" fmla="*/ 739515 w 2763188"/>
                      <a:gd name="connsiteY56" fmla="*/ 613803 h 1643060"/>
                      <a:gd name="connsiteX57" fmla="*/ 694545 w 2763188"/>
                      <a:gd name="connsiteY57" fmla="*/ 763705 h 1643060"/>
                      <a:gd name="connsiteX58" fmla="*/ 679555 w 2763188"/>
                      <a:gd name="connsiteY58" fmla="*/ 808675 h 1643060"/>
                      <a:gd name="connsiteX59" fmla="*/ 664565 w 2763188"/>
                      <a:gd name="connsiteY59" fmla="*/ 853646 h 1643060"/>
                      <a:gd name="connsiteX60" fmla="*/ 574624 w 2763188"/>
                      <a:gd name="connsiteY60" fmla="*/ 913606 h 1643060"/>
                      <a:gd name="connsiteX61" fmla="*/ 484683 w 2763188"/>
                      <a:gd name="connsiteY61" fmla="*/ 973567 h 1643060"/>
                      <a:gd name="connsiteX62" fmla="*/ 409732 w 2763188"/>
                      <a:gd name="connsiteY62" fmla="*/ 1033528 h 1643060"/>
                      <a:gd name="connsiteX63" fmla="*/ 394742 w 2763188"/>
                      <a:gd name="connsiteY63" fmla="*/ 1078498 h 1643060"/>
                      <a:gd name="connsiteX64" fmla="*/ 334781 w 2763188"/>
                      <a:gd name="connsiteY64" fmla="*/ 1093488 h 1643060"/>
                      <a:gd name="connsiteX65" fmla="*/ 289810 w 2763188"/>
                      <a:gd name="connsiteY65" fmla="*/ 1108479 h 1643060"/>
                      <a:gd name="connsiteX66" fmla="*/ 184879 w 2763188"/>
                      <a:gd name="connsiteY66" fmla="*/ 1123469 h 1643060"/>
                      <a:gd name="connsiteX67" fmla="*/ 79948 w 2763188"/>
                      <a:gd name="connsiteY67" fmla="*/ 1153449 h 1643060"/>
                      <a:gd name="connsiteX68" fmla="*/ 64958 w 2763188"/>
                      <a:gd name="connsiteY68" fmla="*/ 1273370 h 1643060"/>
                      <a:gd name="connsiteX69" fmla="*/ 4997 w 2763188"/>
                      <a:gd name="connsiteY69" fmla="*/ 1273370 h 1643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</a:cxnLst>
                    <a:rect l="l" t="t" r="r" b="b"/>
                    <a:pathLst>
                      <a:path w="2763188" h="1643060">
                        <a:moveTo>
                          <a:pt x="4997" y="1273370"/>
                        </a:moveTo>
                        <a:cubicBezTo>
                          <a:pt x="9994" y="1278367"/>
                          <a:pt x="64958" y="1293357"/>
                          <a:pt x="94938" y="1303351"/>
                        </a:cubicBezTo>
                        <a:cubicBezTo>
                          <a:pt x="134913" y="1316676"/>
                          <a:pt x="162820" y="1323622"/>
                          <a:pt x="199869" y="1348321"/>
                        </a:cubicBezTo>
                        <a:cubicBezTo>
                          <a:pt x="211628" y="1356161"/>
                          <a:pt x="218814" y="1369473"/>
                          <a:pt x="229850" y="1378302"/>
                        </a:cubicBezTo>
                        <a:cubicBezTo>
                          <a:pt x="243918" y="1389556"/>
                          <a:pt x="259830" y="1398289"/>
                          <a:pt x="274820" y="1408282"/>
                        </a:cubicBezTo>
                        <a:lnTo>
                          <a:pt x="334781" y="1498223"/>
                        </a:lnTo>
                        <a:cubicBezTo>
                          <a:pt x="431339" y="1643060"/>
                          <a:pt x="346758" y="1542443"/>
                          <a:pt x="724525" y="1558183"/>
                        </a:cubicBezTo>
                        <a:cubicBezTo>
                          <a:pt x="759502" y="1553186"/>
                          <a:pt x="794810" y="1550122"/>
                          <a:pt x="829456" y="1543193"/>
                        </a:cubicBezTo>
                        <a:cubicBezTo>
                          <a:pt x="844950" y="1540094"/>
                          <a:pt x="858626" y="1528203"/>
                          <a:pt x="874427" y="1528203"/>
                        </a:cubicBezTo>
                        <a:cubicBezTo>
                          <a:pt x="904821" y="1528203"/>
                          <a:pt x="934388" y="1538196"/>
                          <a:pt x="964368" y="1543193"/>
                        </a:cubicBezTo>
                        <a:cubicBezTo>
                          <a:pt x="1024329" y="1538196"/>
                          <a:pt x="1086742" y="1545898"/>
                          <a:pt x="1144250" y="1528203"/>
                        </a:cubicBezTo>
                        <a:cubicBezTo>
                          <a:pt x="1159352" y="1523556"/>
                          <a:pt x="1149369" y="1495571"/>
                          <a:pt x="1159240" y="1483233"/>
                        </a:cubicBezTo>
                        <a:cubicBezTo>
                          <a:pt x="1170494" y="1469165"/>
                          <a:pt x="1188933" y="1462800"/>
                          <a:pt x="1204210" y="1453252"/>
                        </a:cubicBezTo>
                        <a:cubicBezTo>
                          <a:pt x="1403954" y="1328411"/>
                          <a:pt x="1172085" y="1473752"/>
                          <a:pt x="1339122" y="1378302"/>
                        </a:cubicBezTo>
                        <a:cubicBezTo>
                          <a:pt x="1420489" y="1331806"/>
                          <a:pt x="1346609" y="1360815"/>
                          <a:pt x="1429063" y="1333331"/>
                        </a:cubicBezTo>
                        <a:cubicBezTo>
                          <a:pt x="1514310" y="1248084"/>
                          <a:pt x="1432229" y="1316758"/>
                          <a:pt x="1519004" y="1273370"/>
                        </a:cubicBezTo>
                        <a:cubicBezTo>
                          <a:pt x="1535118" y="1265313"/>
                          <a:pt x="1547415" y="1250487"/>
                          <a:pt x="1563974" y="1243390"/>
                        </a:cubicBezTo>
                        <a:cubicBezTo>
                          <a:pt x="1582910" y="1235274"/>
                          <a:pt x="1604645" y="1235634"/>
                          <a:pt x="1623935" y="1228400"/>
                        </a:cubicBezTo>
                        <a:cubicBezTo>
                          <a:pt x="1709725" y="1196229"/>
                          <a:pt x="1654426" y="1202039"/>
                          <a:pt x="1728866" y="1183429"/>
                        </a:cubicBezTo>
                        <a:lnTo>
                          <a:pt x="1848788" y="1153449"/>
                        </a:lnTo>
                        <a:cubicBezTo>
                          <a:pt x="1891252" y="1026057"/>
                          <a:pt x="1832029" y="1181381"/>
                          <a:pt x="1893758" y="1078498"/>
                        </a:cubicBezTo>
                        <a:cubicBezTo>
                          <a:pt x="1952136" y="981201"/>
                          <a:pt x="1862765" y="1079513"/>
                          <a:pt x="1938728" y="1003547"/>
                        </a:cubicBezTo>
                        <a:cubicBezTo>
                          <a:pt x="1943725" y="988557"/>
                          <a:pt x="1943848" y="970915"/>
                          <a:pt x="1953719" y="958577"/>
                        </a:cubicBezTo>
                        <a:cubicBezTo>
                          <a:pt x="1964973" y="944509"/>
                          <a:pt x="1984029" y="939068"/>
                          <a:pt x="1998689" y="928597"/>
                        </a:cubicBezTo>
                        <a:cubicBezTo>
                          <a:pt x="2019019" y="914075"/>
                          <a:pt x="2035170" y="892164"/>
                          <a:pt x="2058650" y="883626"/>
                        </a:cubicBezTo>
                        <a:cubicBezTo>
                          <a:pt x="2091855" y="871551"/>
                          <a:pt x="2128604" y="873633"/>
                          <a:pt x="2163581" y="868636"/>
                        </a:cubicBezTo>
                        <a:cubicBezTo>
                          <a:pt x="2196189" y="857767"/>
                          <a:pt x="2258405" y="838006"/>
                          <a:pt x="2283502" y="823665"/>
                        </a:cubicBezTo>
                        <a:cubicBezTo>
                          <a:pt x="2295773" y="816653"/>
                          <a:pt x="2302447" y="802514"/>
                          <a:pt x="2313483" y="793685"/>
                        </a:cubicBezTo>
                        <a:cubicBezTo>
                          <a:pt x="2408021" y="718056"/>
                          <a:pt x="2316054" y="806105"/>
                          <a:pt x="2388433" y="733724"/>
                        </a:cubicBezTo>
                        <a:cubicBezTo>
                          <a:pt x="2413043" y="659900"/>
                          <a:pt x="2385806" y="710931"/>
                          <a:pt x="2448394" y="658774"/>
                        </a:cubicBezTo>
                        <a:cubicBezTo>
                          <a:pt x="2464680" y="645202"/>
                          <a:pt x="2476631" y="626818"/>
                          <a:pt x="2493365" y="613803"/>
                        </a:cubicBezTo>
                        <a:cubicBezTo>
                          <a:pt x="2594910" y="534823"/>
                          <a:pt x="2555412" y="574064"/>
                          <a:pt x="2643266" y="523862"/>
                        </a:cubicBezTo>
                        <a:cubicBezTo>
                          <a:pt x="2658908" y="514924"/>
                          <a:pt x="2673247" y="503875"/>
                          <a:pt x="2688237" y="493882"/>
                        </a:cubicBezTo>
                        <a:cubicBezTo>
                          <a:pt x="2698230" y="478892"/>
                          <a:pt x="2710160" y="465025"/>
                          <a:pt x="2718217" y="448911"/>
                        </a:cubicBezTo>
                        <a:cubicBezTo>
                          <a:pt x="2746440" y="392465"/>
                          <a:pt x="2748874" y="371252"/>
                          <a:pt x="2763188" y="314000"/>
                        </a:cubicBezTo>
                        <a:cubicBezTo>
                          <a:pt x="2753194" y="284020"/>
                          <a:pt x="2751575" y="249775"/>
                          <a:pt x="2733207" y="224059"/>
                        </a:cubicBezTo>
                        <a:cubicBezTo>
                          <a:pt x="2724023" y="211201"/>
                          <a:pt x="2704038" y="209069"/>
                          <a:pt x="2688237" y="209069"/>
                        </a:cubicBezTo>
                        <a:cubicBezTo>
                          <a:pt x="2613120" y="209069"/>
                          <a:pt x="2538335" y="219062"/>
                          <a:pt x="2463384" y="224059"/>
                        </a:cubicBezTo>
                        <a:cubicBezTo>
                          <a:pt x="2452185" y="226859"/>
                          <a:pt x="2373812" y="244823"/>
                          <a:pt x="2358453" y="254039"/>
                        </a:cubicBezTo>
                        <a:cubicBezTo>
                          <a:pt x="2262992" y="311316"/>
                          <a:pt x="2416403" y="262038"/>
                          <a:pt x="2268512" y="299010"/>
                        </a:cubicBezTo>
                        <a:cubicBezTo>
                          <a:pt x="2223542" y="294013"/>
                          <a:pt x="2178232" y="291459"/>
                          <a:pt x="2133601" y="284020"/>
                        </a:cubicBezTo>
                        <a:cubicBezTo>
                          <a:pt x="2118015" y="281422"/>
                          <a:pt x="2103823" y="273370"/>
                          <a:pt x="2088630" y="269029"/>
                        </a:cubicBezTo>
                        <a:cubicBezTo>
                          <a:pt x="2068821" y="263369"/>
                          <a:pt x="2048656" y="259036"/>
                          <a:pt x="2028669" y="254039"/>
                        </a:cubicBezTo>
                        <a:cubicBezTo>
                          <a:pt x="1945640" y="198686"/>
                          <a:pt x="2023013" y="241383"/>
                          <a:pt x="1893758" y="209069"/>
                        </a:cubicBezTo>
                        <a:cubicBezTo>
                          <a:pt x="1863099" y="201404"/>
                          <a:pt x="1834805" y="185286"/>
                          <a:pt x="1803817" y="179088"/>
                        </a:cubicBezTo>
                        <a:lnTo>
                          <a:pt x="1728866" y="164098"/>
                        </a:lnTo>
                        <a:cubicBezTo>
                          <a:pt x="1657600" y="116588"/>
                          <a:pt x="1700989" y="139816"/>
                          <a:pt x="1593955" y="104138"/>
                        </a:cubicBezTo>
                        <a:lnTo>
                          <a:pt x="1548984" y="89147"/>
                        </a:lnTo>
                        <a:cubicBezTo>
                          <a:pt x="1166262" y="107373"/>
                          <a:pt x="1262331" y="0"/>
                          <a:pt x="1219201" y="194079"/>
                        </a:cubicBezTo>
                        <a:cubicBezTo>
                          <a:pt x="1215773" y="209504"/>
                          <a:pt x="1215383" y="227876"/>
                          <a:pt x="1204210" y="239049"/>
                        </a:cubicBezTo>
                        <a:cubicBezTo>
                          <a:pt x="1197013" y="246246"/>
                          <a:pt x="1099835" y="268862"/>
                          <a:pt x="1099279" y="269029"/>
                        </a:cubicBezTo>
                        <a:cubicBezTo>
                          <a:pt x="1069010" y="278110"/>
                          <a:pt x="1009338" y="299010"/>
                          <a:pt x="1009338" y="299010"/>
                        </a:cubicBezTo>
                        <a:cubicBezTo>
                          <a:pt x="921649" y="386699"/>
                          <a:pt x="933099" y="366769"/>
                          <a:pt x="874427" y="448911"/>
                        </a:cubicBezTo>
                        <a:cubicBezTo>
                          <a:pt x="863955" y="463571"/>
                          <a:pt x="852504" y="477768"/>
                          <a:pt x="844447" y="493882"/>
                        </a:cubicBezTo>
                        <a:cubicBezTo>
                          <a:pt x="837381" y="508015"/>
                          <a:pt x="839327" y="526514"/>
                          <a:pt x="829456" y="538852"/>
                        </a:cubicBezTo>
                        <a:cubicBezTo>
                          <a:pt x="818202" y="552920"/>
                          <a:pt x="798326" y="557299"/>
                          <a:pt x="784486" y="568833"/>
                        </a:cubicBezTo>
                        <a:cubicBezTo>
                          <a:pt x="768200" y="582404"/>
                          <a:pt x="754505" y="598813"/>
                          <a:pt x="739515" y="613803"/>
                        </a:cubicBezTo>
                        <a:cubicBezTo>
                          <a:pt x="716861" y="704421"/>
                          <a:pt x="731039" y="654221"/>
                          <a:pt x="694545" y="763705"/>
                        </a:cubicBezTo>
                        <a:lnTo>
                          <a:pt x="679555" y="808675"/>
                        </a:lnTo>
                        <a:cubicBezTo>
                          <a:pt x="674558" y="823665"/>
                          <a:pt x="675738" y="842473"/>
                          <a:pt x="664565" y="853646"/>
                        </a:cubicBezTo>
                        <a:cubicBezTo>
                          <a:pt x="607302" y="910907"/>
                          <a:pt x="665377" y="859154"/>
                          <a:pt x="574624" y="913606"/>
                        </a:cubicBezTo>
                        <a:cubicBezTo>
                          <a:pt x="543727" y="932144"/>
                          <a:pt x="514663" y="953580"/>
                          <a:pt x="484683" y="973567"/>
                        </a:cubicBezTo>
                        <a:cubicBezTo>
                          <a:pt x="427950" y="1011389"/>
                          <a:pt x="452453" y="990806"/>
                          <a:pt x="409732" y="1033528"/>
                        </a:cubicBezTo>
                        <a:cubicBezTo>
                          <a:pt x="404735" y="1048518"/>
                          <a:pt x="407080" y="1068627"/>
                          <a:pt x="394742" y="1078498"/>
                        </a:cubicBezTo>
                        <a:cubicBezTo>
                          <a:pt x="378654" y="1091368"/>
                          <a:pt x="354590" y="1087828"/>
                          <a:pt x="334781" y="1093488"/>
                        </a:cubicBezTo>
                        <a:cubicBezTo>
                          <a:pt x="319588" y="1097829"/>
                          <a:pt x="305304" y="1105380"/>
                          <a:pt x="289810" y="1108479"/>
                        </a:cubicBezTo>
                        <a:cubicBezTo>
                          <a:pt x="255164" y="1115408"/>
                          <a:pt x="219641" y="1117149"/>
                          <a:pt x="184879" y="1123469"/>
                        </a:cubicBezTo>
                        <a:cubicBezTo>
                          <a:pt x="143472" y="1130998"/>
                          <a:pt x="118477" y="1140606"/>
                          <a:pt x="79948" y="1153449"/>
                        </a:cubicBezTo>
                        <a:cubicBezTo>
                          <a:pt x="74951" y="1193423"/>
                          <a:pt x="76534" y="1234784"/>
                          <a:pt x="64958" y="1273370"/>
                        </a:cubicBezTo>
                        <a:cubicBezTo>
                          <a:pt x="60897" y="1286907"/>
                          <a:pt x="0" y="1268373"/>
                          <a:pt x="4997" y="127337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F02E1B10-372D-A323-E2E7-7EB50EA88AD2}"/>
                      </a:ext>
                    </a:extLst>
                  </p:cNvPr>
                  <p:cNvSpPr/>
                  <p:nvPr/>
                </p:nvSpPr>
                <p:spPr>
                  <a:xfrm>
                    <a:off x="217779" y="1362377"/>
                    <a:ext cx="2459938" cy="1993647"/>
                  </a:xfrm>
                  <a:custGeom>
                    <a:avLst/>
                    <a:gdLst>
                      <a:gd name="connsiteX0" fmla="*/ 2498 w 4080605"/>
                      <a:gd name="connsiteY0" fmla="*/ 2503357 h 3739759"/>
                      <a:gd name="connsiteX1" fmla="*/ 32478 w 4080605"/>
                      <a:gd name="connsiteY1" fmla="*/ 2548328 h 3739759"/>
                      <a:gd name="connsiteX2" fmla="*/ 107429 w 4080605"/>
                      <a:gd name="connsiteY2" fmla="*/ 2623278 h 3739759"/>
                      <a:gd name="connsiteX3" fmla="*/ 122419 w 4080605"/>
                      <a:gd name="connsiteY3" fmla="*/ 2968052 h 3739759"/>
                      <a:gd name="connsiteX4" fmla="*/ 137409 w 4080605"/>
                      <a:gd name="connsiteY4" fmla="*/ 3028013 h 3739759"/>
                      <a:gd name="connsiteX5" fmla="*/ 197370 w 4080605"/>
                      <a:gd name="connsiteY5" fmla="*/ 3087974 h 3739759"/>
                      <a:gd name="connsiteX6" fmla="*/ 227350 w 4080605"/>
                      <a:gd name="connsiteY6" fmla="*/ 3132944 h 3739759"/>
                      <a:gd name="connsiteX7" fmla="*/ 257331 w 4080605"/>
                      <a:gd name="connsiteY7" fmla="*/ 3162924 h 3739759"/>
                      <a:gd name="connsiteX8" fmla="*/ 272321 w 4080605"/>
                      <a:gd name="connsiteY8" fmla="*/ 3207895 h 3739759"/>
                      <a:gd name="connsiteX9" fmla="*/ 332282 w 4080605"/>
                      <a:gd name="connsiteY9" fmla="*/ 3282846 h 3739759"/>
                      <a:gd name="connsiteX10" fmla="*/ 422223 w 4080605"/>
                      <a:gd name="connsiteY10" fmla="*/ 3402767 h 3739759"/>
                      <a:gd name="connsiteX11" fmla="*/ 512164 w 4080605"/>
                      <a:gd name="connsiteY11" fmla="*/ 3462728 h 3739759"/>
                      <a:gd name="connsiteX12" fmla="*/ 602105 w 4080605"/>
                      <a:gd name="connsiteY12" fmla="*/ 3552669 h 3739759"/>
                      <a:gd name="connsiteX13" fmla="*/ 617095 w 4080605"/>
                      <a:gd name="connsiteY13" fmla="*/ 3597639 h 3739759"/>
                      <a:gd name="connsiteX14" fmla="*/ 662065 w 4080605"/>
                      <a:gd name="connsiteY14" fmla="*/ 3642610 h 3739759"/>
                      <a:gd name="connsiteX15" fmla="*/ 766996 w 4080605"/>
                      <a:gd name="connsiteY15" fmla="*/ 3702570 h 3739759"/>
                      <a:gd name="connsiteX16" fmla="*/ 991849 w 4080605"/>
                      <a:gd name="connsiteY16" fmla="*/ 3687580 h 3739759"/>
                      <a:gd name="connsiteX17" fmla="*/ 1396583 w 4080605"/>
                      <a:gd name="connsiteY17" fmla="*/ 3642610 h 3739759"/>
                      <a:gd name="connsiteX18" fmla="*/ 1411573 w 4080605"/>
                      <a:gd name="connsiteY18" fmla="*/ 3597639 h 3739759"/>
                      <a:gd name="connsiteX19" fmla="*/ 1516505 w 4080605"/>
                      <a:gd name="connsiteY19" fmla="*/ 3522688 h 3739759"/>
                      <a:gd name="connsiteX20" fmla="*/ 1651416 w 4080605"/>
                      <a:gd name="connsiteY20" fmla="*/ 3507698 h 3739759"/>
                      <a:gd name="connsiteX21" fmla="*/ 1711377 w 4080605"/>
                      <a:gd name="connsiteY21" fmla="*/ 3402767 h 3739759"/>
                      <a:gd name="connsiteX22" fmla="*/ 1756347 w 4080605"/>
                      <a:gd name="connsiteY22" fmla="*/ 3372787 h 3739759"/>
                      <a:gd name="connsiteX23" fmla="*/ 1831298 w 4080605"/>
                      <a:gd name="connsiteY23" fmla="*/ 3312826 h 3739759"/>
                      <a:gd name="connsiteX24" fmla="*/ 1921239 w 4080605"/>
                      <a:gd name="connsiteY24" fmla="*/ 3267856 h 3739759"/>
                      <a:gd name="connsiteX25" fmla="*/ 1951219 w 4080605"/>
                      <a:gd name="connsiteY25" fmla="*/ 3177915 h 3739759"/>
                      <a:gd name="connsiteX26" fmla="*/ 1966209 w 4080605"/>
                      <a:gd name="connsiteY26" fmla="*/ 3132944 h 3739759"/>
                      <a:gd name="connsiteX27" fmla="*/ 1996190 w 4080605"/>
                      <a:gd name="connsiteY27" fmla="*/ 2923082 h 3739759"/>
                      <a:gd name="connsiteX28" fmla="*/ 2026170 w 4080605"/>
                      <a:gd name="connsiteY28" fmla="*/ 2893101 h 3739759"/>
                      <a:gd name="connsiteX29" fmla="*/ 2071141 w 4080605"/>
                      <a:gd name="connsiteY29" fmla="*/ 2863121 h 3739759"/>
                      <a:gd name="connsiteX30" fmla="*/ 2101121 w 4080605"/>
                      <a:gd name="connsiteY30" fmla="*/ 2818151 h 3739759"/>
                      <a:gd name="connsiteX31" fmla="*/ 2146091 w 4080605"/>
                      <a:gd name="connsiteY31" fmla="*/ 2803160 h 3739759"/>
                      <a:gd name="connsiteX32" fmla="*/ 2191062 w 4080605"/>
                      <a:gd name="connsiteY32" fmla="*/ 2773180 h 3739759"/>
                      <a:gd name="connsiteX33" fmla="*/ 2266013 w 4080605"/>
                      <a:gd name="connsiteY33" fmla="*/ 2698229 h 3739759"/>
                      <a:gd name="connsiteX34" fmla="*/ 2400924 w 4080605"/>
                      <a:gd name="connsiteY34" fmla="*/ 2653259 h 3739759"/>
                      <a:gd name="connsiteX35" fmla="*/ 2445895 w 4080605"/>
                      <a:gd name="connsiteY35" fmla="*/ 2638269 h 3739759"/>
                      <a:gd name="connsiteX36" fmla="*/ 2520846 w 4080605"/>
                      <a:gd name="connsiteY36" fmla="*/ 2578308 h 3739759"/>
                      <a:gd name="connsiteX37" fmla="*/ 2535836 w 4080605"/>
                      <a:gd name="connsiteY37" fmla="*/ 2518347 h 3739759"/>
                      <a:gd name="connsiteX38" fmla="*/ 2550826 w 4080605"/>
                      <a:gd name="connsiteY38" fmla="*/ 2473377 h 3739759"/>
                      <a:gd name="connsiteX39" fmla="*/ 2580806 w 4080605"/>
                      <a:gd name="connsiteY39" fmla="*/ 2338465 h 3739759"/>
                      <a:gd name="connsiteX40" fmla="*/ 2610786 w 4080605"/>
                      <a:gd name="connsiteY40" fmla="*/ 2293495 h 3739759"/>
                      <a:gd name="connsiteX41" fmla="*/ 2655757 w 4080605"/>
                      <a:gd name="connsiteY41" fmla="*/ 2263515 h 3739759"/>
                      <a:gd name="connsiteX42" fmla="*/ 2685737 w 4080605"/>
                      <a:gd name="connsiteY42" fmla="*/ 2233534 h 3739759"/>
                      <a:gd name="connsiteX43" fmla="*/ 2700727 w 4080605"/>
                      <a:gd name="connsiteY43" fmla="*/ 2188564 h 3739759"/>
                      <a:gd name="connsiteX44" fmla="*/ 2745698 w 4080605"/>
                      <a:gd name="connsiteY44" fmla="*/ 2158583 h 3739759"/>
                      <a:gd name="connsiteX45" fmla="*/ 2775678 w 4080605"/>
                      <a:gd name="connsiteY45" fmla="*/ 2113613 h 3739759"/>
                      <a:gd name="connsiteX46" fmla="*/ 2835639 w 4080605"/>
                      <a:gd name="connsiteY46" fmla="*/ 1978701 h 3739759"/>
                      <a:gd name="connsiteX47" fmla="*/ 2850629 w 4080605"/>
                      <a:gd name="connsiteY47" fmla="*/ 1933731 h 3739759"/>
                      <a:gd name="connsiteX48" fmla="*/ 2895600 w 4080605"/>
                      <a:gd name="connsiteY48" fmla="*/ 1903751 h 3739759"/>
                      <a:gd name="connsiteX49" fmla="*/ 3135442 w 4080605"/>
                      <a:gd name="connsiteY49" fmla="*/ 1858780 h 3739759"/>
                      <a:gd name="connsiteX50" fmla="*/ 3180413 w 4080605"/>
                      <a:gd name="connsiteY50" fmla="*/ 1828800 h 3739759"/>
                      <a:gd name="connsiteX51" fmla="*/ 3225383 w 4080605"/>
                      <a:gd name="connsiteY51" fmla="*/ 1813810 h 3739759"/>
                      <a:gd name="connsiteX52" fmla="*/ 3285344 w 4080605"/>
                      <a:gd name="connsiteY52" fmla="*/ 1738859 h 3739759"/>
                      <a:gd name="connsiteX53" fmla="*/ 3330314 w 4080605"/>
                      <a:gd name="connsiteY53" fmla="*/ 1723869 h 3739759"/>
                      <a:gd name="connsiteX54" fmla="*/ 3405265 w 4080605"/>
                      <a:gd name="connsiteY54" fmla="*/ 1603947 h 3739759"/>
                      <a:gd name="connsiteX55" fmla="*/ 3435246 w 4080605"/>
                      <a:gd name="connsiteY55" fmla="*/ 1543987 h 3739759"/>
                      <a:gd name="connsiteX56" fmla="*/ 3465226 w 4080605"/>
                      <a:gd name="connsiteY56" fmla="*/ 1439056 h 3739759"/>
                      <a:gd name="connsiteX57" fmla="*/ 3495206 w 4080605"/>
                      <a:gd name="connsiteY57" fmla="*/ 1394085 h 3739759"/>
                      <a:gd name="connsiteX58" fmla="*/ 3510196 w 4080605"/>
                      <a:gd name="connsiteY58" fmla="*/ 1349115 h 3739759"/>
                      <a:gd name="connsiteX59" fmla="*/ 3555167 w 4080605"/>
                      <a:gd name="connsiteY59" fmla="*/ 1304144 h 3739759"/>
                      <a:gd name="connsiteX60" fmla="*/ 3615127 w 4080605"/>
                      <a:gd name="connsiteY60" fmla="*/ 1229193 h 3739759"/>
                      <a:gd name="connsiteX61" fmla="*/ 3660098 w 4080605"/>
                      <a:gd name="connsiteY61" fmla="*/ 1214203 h 3739759"/>
                      <a:gd name="connsiteX62" fmla="*/ 3765029 w 4080605"/>
                      <a:gd name="connsiteY62" fmla="*/ 1154242 h 3739759"/>
                      <a:gd name="connsiteX63" fmla="*/ 3869960 w 4080605"/>
                      <a:gd name="connsiteY63" fmla="*/ 1079292 h 3739759"/>
                      <a:gd name="connsiteX64" fmla="*/ 3914931 w 4080605"/>
                      <a:gd name="connsiteY64" fmla="*/ 1049311 h 3739759"/>
                      <a:gd name="connsiteX65" fmla="*/ 4019862 w 4080605"/>
                      <a:gd name="connsiteY65" fmla="*/ 1019331 h 3739759"/>
                      <a:gd name="connsiteX66" fmla="*/ 4034852 w 4080605"/>
                      <a:gd name="connsiteY66" fmla="*/ 974360 h 3739759"/>
                      <a:gd name="connsiteX67" fmla="*/ 4064832 w 4080605"/>
                      <a:gd name="connsiteY67" fmla="*/ 929390 h 3739759"/>
                      <a:gd name="connsiteX68" fmla="*/ 4019862 w 4080605"/>
                      <a:gd name="connsiteY68" fmla="*/ 629587 h 3739759"/>
                      <a:gd name="connsiteX69" fmla="*/ 3959901 w 4080605"/>
                      <a:gd name="connsiteY69" fmla="*/ 494675 h 3739759"/>
                      <a:gd name="connsiteX70" fmla="*/ 3899941 w 4080605"/>
                      <a:gd name="connsiteY70" fmla="*/ 344774 h 3739759"/>
                      <a:gd name="connsiteX71" fmla="*/ 3824990 w 4080605"/>
                      <a:gd name="connsiteY71" fmla="*/ 269823 h 3739759"/>
                      <a:gd name="connsiteX72" fmla="*/ 3750039 w 4080605"/>
                      <a:gd name="connsiteY72" fmla="*/ 254833 h 3739759"/>
                      <a:gd name="connsiteX73" fmla="*/ 3630118 w 4080605"/>
                      <a:gd name="connsiteY73" fmla="*/ 224852 h 3739759"/>
                      <a:gd name="connsiteX74" fmla="*/ 3555167 w 4080605"/>
                      <a:gd name="connsiteY74" fmla="*/ 209862 h 3739759"/>
                      <a:gd name="connsiteX75" fmla="*/ 3465226 w 4080605"/>
                      <a:gd name="connsiteY75" fmla="*/ 179882 h 3739759"/>
                      <a:gd name="connsiteX76" fmla="*/ 3405265 w 4080605"/>
                      <a:gd name="connsiteY76" fmla="*/ 149901 h 3739759"/>
                      <a:gd name="connsiteX77" fmla="*/ 3345305 w 4080605"/>
                      <a:gd name="connsiteY77" fmla="*/ 134911 h 3739759"/>
                      <a:gd name="connsiteX78" fmla="*/ 3255364 w 4080605"/>
                      <a:gd name="connsiteY78" fmla="*/ 104931 h 3739759"/>
                      <a:gd name="connsiteX79" fmla="*/ 3210393 w 4080605"/>
                      <a:gd name="connsiteY79" fmla="*/ 89941 h 3739759"/>
                      <a:gd name="connsiteX80" fmla="*/ 3165423 w 4080605"/>
                      <a:gd name="connsiteY80" fmla="*/ 59960 h 3739759"/>
                      <a:gd name="connsiteX81" fmla="*/ 3015521 w 4080605"/>
                      <a:gd name="connsiteY81" fmla="*/ 14990 h 3739759"/>
                      <a:gd name="connsiteX82" fmla="*/ 2880609 w 4080605"/>
                      <a:gd name="connsiteY82" fmla="*/ 0 h 3739759"/>
                      <a:gd name="connsiteX83" fmla="*/ 2625777 w 4080605"/>
                      <a:gd name="connsiteY83" fmla="*/ 29980 h 3739759"/>
                      <a:gd name="connsiteX84" fmla="*/ 2535836 w 4080605"/>
                      <a:gd name="connsiteY84" fmla="*/ 59960 h 3739759"/>
                      <a:gd name="connsiteX85" fmla="*/ 2490865 w 4080605"/>
                      <a:gd name="connsiteY85" fmla="*/ 89941 h 3739759"/>
                      <a:gd name="connsiteX86" fmla="*/ 2221042 w 4080605"/>
                      <a:gd name="connsiteY86" fmla="*/ 104931 h 3739759"/>
                      <a:gd name="connsiteX87" fmla="*/ 2236032 w 4080605"/>
                      <a:gd name="connsiteY87" fmla="*/ 194872 h 3739759"/>
                      <a:gd name="connsiteX88" fmla="*/ 2266013 w 4080605"/>
                      <a:gd name="connsiteY88" fmla="*/ 224852 h 3739759"/>
                      <a:gd name="connsiteX89" fmla="*/ 2295993 w 4080605"/>
                      <a:gd name="connsiteY89" fmla="*/ 269823 h 3739759"/>
                      <a:gd name="connsiteX90" fmla="*/ 2310983 w 4080605"/>
                      <a:gd name="connsiteY90" fmla="*/ 314793 h 3739759"/>
                      <a:gd name="connsiteX91" fmla="*/ 2355954 w 4080605"/>
                      <a:gd name="connsiteY91" fmla="*/ 329783 h 3739759"/>
                      <a:gd name="connsiteX92" fmla="*/ 2655757 w 4080605"/>
                      <a:gd name="connsiteY92" fmla="*/ 344774 h 3739759"/>
                      <a:gd name="connsiteX93" fmla="*/ 2700727 w 4080605"/>
                      <a:gd name="connsiteY93" fmla="*/ 359764 h 3739759"/>
                      <a:gd name="connsiteX94" fmla="*/ 2880609 w 4080605"/>
                      <a:gd name="connsiteY94" fmla="*/ 374754 h 3739759"/>
                      <a:gd name="connsiteX95" fmla="*/ 2925580 w 4080605"/>
                      <a:gd name="connsiteY95" fmla="*/ 434715 h 3739759"/>
                      <a:gd name="connsiteX96" fmla="*/ 2985541 w 4080605"/>
                      <a:gd name="connsiteY96" fmla="*/ 524656 h 3739759"/>
                      <a:gd name="connsiteX97" fmla="*/ 3015521 w 4080605"/>
                      <a:gd name="connsiteY97" fmla="*/ 569626 h 3739759"/>
                      <a:gd name="connsiteX98" fmla="*/ 3030511 w 4080605"/>
                      <a:gd name="connsiteY98" fmla="*/ 629587 h 3739759"/>
                      <a:gd name="connsiteX99" fmla="*/ 2985541 w 4080605"/>
                      <a:gd name="connsiteY99" fmla="*/ 929390 h 3739759"/>
                      <a:gd name="connsiteX100" fmla="*/ 2925580 w 4080605"/>
                      <a:gd name="connsiteY100" fmla="*/ 989351 h 3739759"/>
                      <a:gd name="connsiteX101" fmla="*/ 2760688 w 4080605"/>
                      <a:gd name="connsiteY101" fmla="*/ 1124262 h 3739759"/>
                      <a:gd name="connsiteX102" fmla="*/ 2670747 w 4080605"/>
                      <a:gd name="connsiteY102" fmla="*/ 1154242 h 3739759"/>
                      <a:gd name="connsiteX103" fmla="*/ 2535836 w 4080605"/>
                      <a:gd name="connsiteY103" fmla="*/ 1229193 h 3739759"/>
                      <a:gd name="connsiteX104" fmla="*/ 2400924 w 4080605"/>
                      <a:gd name="connsiteY104" fmla="*/ 1289154 h 3739759"/>
                      <a:gd name="connsiteX105" fmla="*/ 2355954 w 4080605"/>
                      <a:gd name="connsiteY105" fmla="*/ 1304144 h 3739759"/>
                      <a:gd name="connsiteX106" fmla="*/ 2310983 w 4080605"/>
                      <a:gd name="connsiteY106" fmla="*/ 1319134 h 3739759"/>
                      <a:gd name="connsiteX107" fmla="*/ 2221042 w 4080605"/>
                      <a:gd name="connsiteY107" fmla="*/ 1364105 h 3739759"/>
                      <a:gd name="connsiteX108" fmla="*/ 2116111 w 4080605"/>
                      <a:gd name="connsiteY108" fmla="*/ 1394085 h 3739759"/>
                      <a:gd name="connsiteX109" fmla="*/ 2026170 w 4080605"/>
                      <a:gd name="connsiteY109" fmla="*/ 1409075 h 3739759"/>
                      <a:gd name="connsiteX110" fmla="*/ 1951219 w 4080605"/>
                      <a:gd name="connsiteY110" fmla="*/ 1424065 h 3739759"/>
                      <a:gd name="connsiteX111" fmla="*/ 1906249 w 4080605"/>
                      <a:gd name="connsiteY111" fmla="*/ 1528996 h 3739759"/>
                      <a:gd name="connsiteX112" fmla="*/ 1876268 w 4080605"/>
                      <a:gd name="connsiteY112" fmla="*/ 1588957 h 3739759"/>
                      <a:gd name="connsiteX113" fmla="*/ 1786327 w 4080605"/>
                      <a:gd name="connsiteY113" fmla="*/ 1663908 h 3739759"/>
                      <a:gd name="connsiteX114" fmla="*/ 1741357 w 4080605"/>
                      <a:gd name="connsiteY114" fmla="*/ 1678898 h 3739759"/>
                      <a:gd name="connsiteX115" fmla="*/ 1666406 w 4080605"/>
                      <a:gd name="connsiteY115" fmla="*/ 1708878 h 3739759"/>
                      <a:gd name="connsiteX116" fmla="*/ 1576465 w 4080605"/>
                      <a:gd name="connsiteY116" fmla="*/ 1723869 h 3739759"/>
                      <a:gd name="connsiteX117" fmla="*/ 1516505 w 4080605"/>
                      <a:gd name="connsiteY117" fmla="*/ 1738859 h 3739759"/>
                      <a:gd name="connsiteX118" fmla="*/ 1441554 w 4080605"/>
                      <a:gd name="connsiteY118" fmla="*/ 1783829 h 3739759"/>
                      <a:gd name="connsiteX119" fmla="*/ 1396583 w 4080605"/>
                      <a:gd name="connsiteY119" fmla="*/ 1813810 h 3739759"/>
                      <a:gd name="connsiteX120" fmla="*/ 1321632 w 4080605"/>
                      <a:gd name="connsiteY120" fmla="*/ 1828800 h 3739759"/>
                      <a:gd name="connsiteX121" fmla="*/ 1276662 w 4080605"/>
                      <a:gd name="connsiteY121" fmla="*/ 1843790 h 3739759"/>
                      <a:gd name="connsiteX122" fmla="*/ 1246682 w 4080605"/>
                      <a:gd name="connsiteY122" fmla="*/ 1888760 h 3739759"/>
                      <a:gd name="connsiteX123" fmla="*/ 1186721 w 4080605"/>
                      <a:gd name="connsiteY123" fmla="*/ 1978701 h 3739759"/>
                      <a:gd name="connsiteX124" fmla="*/ 1051809 w 4080605"/>
                      <a:gd name="connsiteY124" fmla="*/ 2023672 h 3739759"/>
                      <a:gd name="connsiteX125" fmla="*/ 1006839 w 4080605"/>
                      <a:gd name="connsiteY125" fmla="*/ 2038662 h 3739759"/>
                      <a:gd name="connsiteX126" fmla="*/ 916898 w 4080605"/>
                      <a:gd name="connsiteY126" fmla="*/ 2083633 h 3739759"/>
                      <a:gd name="connsiteX127" fmla="*/ 811967 w 4080605"/>
                      <a:gd name="connsiteY127" fmla="*/ 2158583 h 3739759"/>
                      <a:gd name="connsiteX128" fmla="*/ 737016 w 4080605"/>
                      <a:gd name="connsiteY128" fmla="*/ 2203554 h 3739759"/>
                      <a:gd name="connsiteX129" fmla="*/ 692046 w 4080605"/>
                      <a:gd name="connsiteY129" fmla="*/ 2233534 h 3739759"/>
                      <a:gd name="connsiteX130" fmla="*/ 527154 w 4080605"/>
                      <a:gd name="connsiteY130" fmla="*/ 2263515 h 3739759"/>
                      <a:gd name="connsiteX131" fmla="*/ 422223 w 4080605"/>
                      <a:gd name="connsiteY131" fmla="*/ 2323475 h 3739759"/>
                      <a:gd name="connsiteX132" fmla="*/ 332282 w 4080605"/>
                      <a:gd name="connsiteY132" fmla="*/ 2353456 h 3739759"/>
                      <a:gd name="connsiteX133" fmla="*/ 242341 w 4080605"/>
                      <a:gd name="connsiteY133" fmla="*/ 2398426 h 3739759"/>
                      <a:gd name="connsiteX134" fmla="*/ 212360 w 4080605"/>
                      <a:gd name="connsiteY134" fmla="*/ 2428406 h 3739759"/>
                      <a:gd name="connsiteX135" fmla="*/ 167390 w 4080605"/>
                      <a:gd name="connsiteY135" fmla="*/ 2458387 h 3739759"/>
                      <a:gd name="connsiteX136" fmla="*/ 17488 w 4080605"/>
                      <a:gd name="connsiteY136" fmla="*/ 2488367 h 3739759"/>
                      <a:gd name="connsiteX137" fmla="*/ 2498 w 4080605"/>
                      <a:gd name="connsiteY137" fmla="*/ 2503357 h 3739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</a:cxnLst>
                    <a:rect l="l" t="t" r="r" b="b"/>
                    <a:pathLst>
                      <a:path w="4080605" h="3739759">
                        <a:moveTo>
                          <a:pt x="2498" y="2503357"/>
                        </a:moveTo>
                        <a:cubicBezTo>
                          <a:pt x="4996" y="2513351"/>
                          <a:pt x="20614" y="2534770"/>
                          <a:pt x="32478" y="2548328"/>
                        </a:cubicBezTo>
                        <a:cubicBezTo>
                          <a:pt x="55744" y="2574918"/>
                          <a:pt x="107429" y="2623278"/>
                          <a:pt x="107429" y="2623278"/>
                        </a:cubicBezTo>
                        <a:cubicBezTo>
                          <a:pt x="112426" y="2738203"/>
                          <a:pt x="113921" y="2853333"/>
                          <a:pt x="122419" y="2968052"/>
                        </a:cubicBezTo>
                        <a:cubicBezTo>
                          <a:pt x="123941" y="2988598"/>
                          <a:pt x="126490" y="3010542"/>
                          <a:pt x="137409" y="3028013"/>
                        </a:cubicBezTo>
                        <a:cubicBezTo>
                          <a:pt x="152390" y="3051982"/>
                          <a:pt x="177383" y="3067987"/>
                          <a:pt x="197370" y="3087974"/>
                        </a:cubicBezTo>
                        <a:cubicBezTo>
                          <a:pt x="210109" y="3100713"/>
                          <a:pt x="216096" y="3118876"/>
                          <a:pt x="227350" y="3132944"/>
                        </a:cubicBezTo>
                        <a:cubicBezTo>
                          <a:pt x="236179" y="3143980"/>
                          <a:pt x="247337" y="3152931"/>
                          <a:pt x="257331" y="3162924"/>
                        </a:cubicBezTo>
                        <a:cubicBezTo>
                          <a:pt x="262328" y="3177914"/>
                          <a:pt x="265255" y="3193762"/>
                          <a:pt x="272321" y="3207895"/>
                        </a:cubicBezTo>
                        <a:cubicBezTo>
                          <a:pt x="291230" y="3245714"/>
                          <a:pt x="304397" y="3254961"/>
                          <a:pt x="332282" y="3282846"/>
                        </a:cubicBezTo>
                        <a:cubicBezTo>
                          <a:pt x="358445" y="3361335"/>
                          <a:pt x="336099" y="3316643"/>
                          <a:pt x="422223" y="3402767"/>
                        </a:cubicBezTo>
                        <a:cubicBezTo>
                          <a:pt x="478366" y="3458910"/>
                          <a:pt x="447082" y="3441033"/>
                          <a:pt x="512164" y="3462728"/>
                        </a:cubicBezTo>
                        <a:cubicBezTo>
                          <a:pt x="542144" y="3492708"/>
                          <a:pt x="588697" y="3512446"/>
                          <a:pt x="602105" y="3552669"/>
                        </a:cubicBezTo>
                        <a:cubicBezTo>
                          <a:pt x="607102" y="3567659"/>
                          <a:pt x="608330" y="3584492"/>
                          <a:pt x="617095" y="3597639"/>
                        </a:cubicBezTo>
                        <a:cubicBezTo>
                          <a:pt x="628854" y="3615278"/>
                          <a:pt x="645779" y="3629039"/>
                          <a:pt x="662065" y="3642610"/>
                        </a:cubicBezTo>
                        <a:cubicBezTo>
                          <a:pt x="693844" y="3669093"/>
                          <a:pt x="730346" y="3684245"/>
                          <a:pt x="766996" y="3702570"/>
                        </a:cubicBezTo>
                        <a:lnTo>
                          <a:pt x="991849" y="3687580"/>
                        </a:lnTo>
                        <a:cubicBezTo>
                          <a:pt x="1375516" y="3667905"/>
                          <a:pt x="1250860" y="3739759"/>
                          <a:pt x="1396583" y="3642610"/>
                        </a:cubicBezTo>
                        <a:cubicBezTo>
                          <a:pt x="1401580" y="3627620"/>
                          <a:pt x="1402389" y="3610497"/>
                          <a:pt x="1411573" y="3597639"/>
                        </a:cubicBezTo>
                        <a:cubicBezTo>
                          <a:pt x="1442284" y="3554644"/>
                          <a:pt x="1467316" y="3530886"/>
                          <a:pt x="1516505" y="3522688"/>
                        </a:cubicBezTo>
                        <a:cubicBezTo>
                          <a:pt x="1561136" y="3515250"/>
                          <a:pt x="1606446" y="3512695"/>
                          <a:pt x="1651416" y="3507698"/>
                        </a:cubicBezTo>
                        <a:cubicBezTo>
                          <a:pt x="1663175" y="3484180"/>
                          <a:pt x="1690186" y="3423958"/>
                          <a:pt x="1711377" y="3402767"/>
                        </a:cubicBezTo>
                        <a:cubicBezTo>
                          <a:pt x="1724116" y="3390028"/>
                          <a:pt x="1742279" y="3384041"/>
                          <a:pt x="1756347" y="3372787"/>
                        </a:cubicBezTo>
                        <a:cubicBezTo>
                          <a:pt x="1802825" y="3335604"/>
                          <a:pt x="1769775" y="3343587"/>
                          <a:pt x="1831298" y="3312826"/>
                        </a:cubicBezTo>
                        <a:cubicBezTo>
                          <a:pt x="1955422" y="3250765"/>
                          <a:pt x="1792357" y="3353775"/>
                          <a:pt x="1921239" y="3267856"/>
                        </a:cubicBezTo>
                        <a:lnTo>
                          <a:pt x="1951219" y="3177915"/>
                        </a:lnTo>
                        <a:lnTo>
                          <a:pt x="1966209" y="3132944"/>
                        </a:lnTo>
                        <a:cubicBezTo>
                          <a:pt x="1966441" y="3130388"/>
                          <a:pt x="1968382" y="2969429"/>
                          <a:pt x="1996190" y="2923082"/>
                        </a:cubicBezTo>
                        <a:cubicBezTo>
                          <a:pt x="2003461" y="2910963"/>
                          <a:pt x="2015134" y="2901930"/>
                          <a:pt x="2026170" y="2893101"/>
                        </a:cubicBezTo>
                        <a:cubicBezTo>
                          <a:pt x="2040238" y="2881846"/>
                          <a:pt x="2056151" y="2873114"/>
                          <a:pt x="2071141" y="2863121"/>
                        </a:cubicBezTo>
                        <a:cubicBezTo>
                          <a:pt x="2081134" y="2848131"/>
                          <a:pt x="2087053" y="2829405"/>
                          <a:pt x="2101121" y="2818151"/>
                        </a:cubicBezTo>
                        <a:cubicBezTo>
                          <a:pt x="2113459" y="2808280"/>
                          <a:pt x="2131958" y="2810226"/>
                          <a:pt x="2146091" y="2803160"/>
                        </a:cubicBezTo>
                        <a:cubicBezTo>
                          <a:pt x="2162205" y="2795103"/>
                          <a:pt x="2177504" y="2785044"/>
                          <a:pt x="2191062" y="2773180"/>
                        </a:cubicBezTo>
                        <a:cubicBezTo>
                          <a:pt x="2217652" y="2749914"/>
                          <a:pt x="2232494" y="2709402"/>
                          <a:pt x="2266013" y="2698229"/>
                        </a:cubicBezTo>
                        <a:lnTo>
                          <a:pt x="2400924" y="2653259"/>
                        </a:lnTo>
                        <a:lnTo>
                          <a:pt x="2445895" y="2638269"/>
                        </a:lnTo>
                        <a:cubicBezTo>
                          <a:pt x="2461779" y="2627679"/>
                          <a:pt x="2510167" y="2599665"/>
                          <a:pt x="2520846" y="2578308"/>
                        </a:cubicBezTo>
                        <a:cubicBezTo>
                          <a:pt x="2530060" y="2559881"/>
                          <a:pt x="2530176" y="2538156"/>
                          <a:pt x="2535836" y="2518347"/>
                        </a:cubicBezTo>
                        <a:cubicBezTo>
                          <a:pt x="2540177" y="2503154"/>
                          <a:pt x="2545829" y="2488367"/>
                          <a:pt x="2550826" y="2473377"/>
                        </a:cubicBezTo>
                        <a:cubicBezTo>
                          <a:pt x="2556583" y="2438834"/>
                          <a:pt x="2562355" y="2375367"/>
                          <a:pt x="2580806" y="2338465"/>
                        </a:cubicBezTo>
                        <a:cubicBezTo>
                          <a:pt x="2588863" y="2322351"/>
                          <a:pt x="2598047" y="2306234"/>
                          <a:pt x="2610786" y="2293495"/>
                        </a:cubicBezTo>
                        <a:cubicBezTo>
                          <a:pt x="2623525" y="2280756"/>
                          <a:pt x="2641689" y="2274770"/>
                          <a:pt x="2655757" y="2263515"/>
                        </a:cubicBezTo>
                        <a:cubicBezTo>
                          <a:pt x="2666793" y="2254686"/>
                          <a:pt x="2675744" y="2243528"/>
                          <a:pt x="2685737" y="2233534"/>
                        </a:cubicBezTo>
                        <a:cubicBezTo>
                          <a:pt x="2690734" y="2218544"/>
                          <a:pt x="2690856" y="2200902"/>
                          <a:pt x="2700727" y="2188564"/>
                        </a:cubicBezTo>
                        <a:cubicBezTo>
                          <a:pt x="2711982" y="2174496"/>
                          <a:pt x="2732959" y="2171322"/>
                          <a:pt x="2745698" y="2158583"/>
                        </a:cubicBezTo>
                        <a:cubicBezTo>
                          <a:pt x="2758437" y="2145844"/>
                          <a:pt x="2765685" y="2128603"/>
                          <a:pt x="2775678" y="2113613"/>
                        </a:cubicBezTo>
                        <a:cubicBezTo>
                          <a:pt x="2853027" y="1881570"/>
                          <a:pt x="2764373" y="2121234"/>
                          <a:pt x="2835639" y="1978701"/>
                        </a:cubicBezTo>
                        <a:cubicBezTo>
                          <a:pt x="2842705" y="1964568"/>
                          <a:pt x="2840758" y="1946069"/>
                          <a:pt x="2850629" y="1933731"/>
                        </a:cubicBezTo>
                        <a:cubicBezTo>
                          <a:pt x="2861884" y="1919663"/>
                          <a:pt x="2879137" y="1911068"/>
                          <a:pt x="2895600" y="1903751"/>
                        </a:cubicBezTo>
                        <a:cubicBezTo>
                          <a:pt x="2988802" y="1862328"/>
                          <a:pt x="3024613" y="1869863"/>
                          <a:pt x="3135442" y="1858780"/>
                        </a:cubicBezTo>
                        <a:cubicBezTo>
                          <a:pt x="3150432" y="1848787"/>
                          <a:pt x="3164299" y="1836857"/>
                          <a:pt x="3180413" y="1828800"/>
                        </a:cubicBezTo>
                        <a:cubicBezTo>
                          <a:pt x="3194546" y="1821734"/>
                          <a:pt x="3211834" y="1821940"/>
                          <a:pt x="3225383" y="1813810"/>
                        </a:cubicBezTo>
                        <a:cubicBezTo>
                          <a:pt x="3286507" y="1777135"/>
                          <a:pt x="3224065" y="1787882"/>
                          <a:pt x="3285344" y="1738859"/>
                        </a:cubicBezTo>
                        <a:cubicBezTo>
                          <a:pt x="3297682" y="1728988"/>
                          <a:pt x="3315324" y="1728866"/>
                          <a:pt x="3330314" y="1723869"/>
                        </a:cubicBezTo>
                        <a:cubicBezTo>
                          <a:pt x="3365992" y="1616837"/>
                          <a:pt x="3334001" y="1651458"/>
                          <a:pt x="3405265" y="1603947"/>
                        </a:cubicBezTo>
                        <a:cubicBezTo>
                          <a:pt x="3415259" y="1583960"/>
                          <a:pt x="3427400" y="1564910"/>
                          <a:pt x="3435246" y="1543987"/>
                        </a:cubicBezTo>
                        <a:cubicBezTo>
                          <a:pt x="3449657" y="1505559"/>
                          <a:pt x="3447104" y="1475300"/>
                          <a:pt x="3465226" y="1439056"/>
                        </a:cubicBezTo>
                        <a:cubicBezTo>
                          <a:pt x="3473283" y="1422942"/>
                          <a:pt x="3487149" y="1410199"/>
                          <a:pt x="3495206" y="1394085"/>
                        </a:cubicBezTo>
                        <a:cubicBezTo>
                          <a:pt x="3502272" y="1379952"/>
                          <a:pt x="3501431" y="1362262"/>
                          <a:pt x="3510196" y="1349115"/>
                        </a:cubicBezTo>
                        <a:cubicBezTo>
                          <a:pt x="3521955" y="1331476"/>
                          <a:pt x="3541595" y="1320430"/>
                          <a:pt x="3555167" y="1304144"/>
                        </a:cubicBezTo>
                        <a:cubicBezTo>
                          <a:pt x="3575590" y="1279636"/>
                          <a:pt x="3586055" y="1246636"/>
                          <a:pt x="3615127" y="1229193"/>
                        </a:cubicBezTo>
                        <a:cubicBezTo>
                          <a:pt x="3628676" y="1221063"/>
                          <a:pt x="3645108" y="1219200"/>
                          <a:pt x="3660098" y="1214203"/>
                        </a:cubicBezTo>
                        <a:cubicBezTo>
                          <a:pt x="3769653" y="1141166"/>
                          <a:pt x="3631907" y="1230312"/>
                          <a:pt x="3765029" y="1154242"/>
                        </a:cubicBezTo>
                        <a:cubicBezTo>
                          <a:pt x="3800363" y="1134051"/>
                          <a:pt x="3837778" y="1102279"/>
                          <a:pt x="3869960" y="1079292"/>
                        </a:cubicBezTo>
                        <a:cubicBezTo>
                          <a:pt x="3884620" y="1068820"/>
                          <a:pt x="3898817" y="1057368"/>
                          <a:pt x="3914931" y="1049311"/>
                        </a:cubicBezTo>
                        <a:cubicBezTo>
                          <a:pt x="3936436" y="1038558"/>
                          <a:pt x="4000651" y="1024134"/>
                          <a:pt x="4019862" y="1019331"/>
                        </a:cubicBezTo>
                        <a:cubicBezTo>
                          <a:pt x="4024859" y="1004341"/>
                          <a:pt x="4027786" y="988493"/>
                          <a:pt x="4034852" y="974360"/>
                        </a:cubicBezTo>
                        <a:cubicBezTo>
                          <a:pt x="4042909" y="958246"/>
                          <a:pt x="4063885" y="947381"/>
                          <a:pt x="4064832" y="929390"/>
                        </a:cubicBezTo>
                        <a:cubicBezTo>
                          <a:pt x="4080605" y="629691"/>
                          <a:pt x="4076695" y="771670"/>
                          <a:pt x="4019862" y="629587"/>
                        </a:cubicBezTo>
                        <a:cubicBezTo>
                          <a:pt x="3966346" y="495797"/>
                          <a:pt x="4017581" y="581195"/>
                          <a:pt x="3959901" y="494675"/>
                        </a:cubicBezTo>
                        <a:cubicBezTo>
                          <a:pt x="3948848" y="461516"/>
                          <a:pt x="3925674" y="377859"/>
                          <a:pt x="3899941" y="344774"/>
                        </a:cubicBezTo>
                        <a:cubicBezTo>
                          <a:pt x="3878249" y="316884"/>
                          <a:pt x="3849974" y="294807"/>
                          <a:pt x="3824990" y="269823"/>
                        </a:cubicBezTo>
                        <a:cubicBezTo>
                          <a:pt x="3806974" y="251807"/>
                          <a:pt x="3774865" y="260562"/>
                          <a:pt x="3750039" y="254833"/>
                        </a:cubicBezTo>
                        <a:cubicBezTo>
                          <a:pt x="3709890" y="245568"/>
                          <a:pt x="3670267" y="234117"/>
                          <a:pt x="3630118" y="224852"/>
                        </a:cubicBezTo>
                        <a:cubicBezTo>
                          <a:pt x="3605292" y="219123"/>
                          <a:pt x="3579748" y="216566"/>
                          <a:pt x="3555167" y="209862"/>
                        </a:cubicBezTo>
                        <a:cubicBezTo>
                          <a:pt x="3524678" y="201547"/>
                          <a:pt x="3495206" y="189875"/>
                          <a:pt x="3465226" y="179882"/>
                        </a:cubicBezTo>
                        <a:cubicBezTo>
                          <a:pt x="3444026" y="172816"/>
                          <a:pt x="3426188" y="157747"/>
                          <a:pt x="3405265" y="149901"/>
                        </a:cubicBezTo>
                        <a:cubicBezTo>
                          <a:pt x="3385975" y="142667"/>
                          <a:pt x="3365038" y="140831"/>
                          <a:pt x="3345305" y="134911"/>
                        </a:cubicBezTo>
                        <a:cubicBezTo>
                          <a:pt x="3315036" y="125830"/>
                          <a:pt x="3285344" y="114924"/>
                          <a:pt x="3255364" y="104931"/>
                        </a:cubicBezTo>
                        <a:lnTo>
                          <a:pt x="3210393" y="89941"/>
                        </a:lnTo>
                        <a:cubicBezTo>
                          <a:pt x="3195403" y="79947"/>
                          <a:pt x="3181886" y="67277"/>
                          <a:pt x="3165423" y="59960"/>
                        </a:cubicBezTo>
                        <a:cubicBezTo>
                          <a:pt x="3143793" y="50347"/>
                          <a:pt x="3048865" y="20120"/>
                          <a:pt x="3015521" y="14990"/>
                        </a:cubicBezTo>
                        <a:cubicBezTo>
                          <a:pt x="2970800" y="8110"/>
                          <a:pt x="2925580" y="4997"/>
                          <a:pt x="2880609" y="0"/>
                        </a:cubicBezTo>
                        <a:cubicBezTo>
                          <a:pt x="2752491" y="9855"/>
                          <a:pt x="2721336" y="1312"/>
                          <a:pt x="2625777" y="29980"/>
                        </a:cubicBezTo>
                        <a:cubicBezTo>
                          <a:pt x="2595508" y="39061"/>
                          <a:pt x="2535836" y="59960"/>
                          <a:pt x="2535836" y="59960"/>
                        </a:cubicBezTo>
                        <a:cubicBezTo>
                          <a:pt x="2520846" y="69954"/>
                          <a:pt x="2508188" y="84992"/>
                          <a:pt x="2490865" y="89941"/>
                        </a:cubicBezTo>
                        <a:cubicBezTo>
                          <a:pt x="2339613" y="133156"/>
                          <a:pt x="2350664" y="123448"/>
                          <a:pt x="2221042" y="104931"/>
                        </a:cubicBezTo>
                        <a:cubicBezTo>
                          <a:pt x="2226039" y="134911"/>
                          <a:pt x="2225360" y="166413"/>
                          <a:pt x="2236032" y="194872"/>
                        </a:cubicBezTo>
                        <a:cubicBezTo>
                          <a:pt x="2240994" y="208105"/>
                          <a:pt x="2257184" y="213816"/>
                          <a:pt x="2266013" y="224852"/>
                        </a:cubicBezTo>
                        <a:cubicBezTo>
                          <a:pt x="2277268" y="238920"/>
                          <a:pt x="2287936" y="253709"/>
                          <a:pt x="2295993" y="269823"/>
                        </a:cubicBezTo>
                        <a:cubicBezTo>
                          <a:pt x="2303059" y="283956"/>
                          <a:pt x="2299810" y="303620"/>
                          <a:pt x="2310983" y="314793"/>
                        </a:cubicBezTo>
                        <a:cubicBezTo>
                          <a:pt x="2322156" y="325966"/>
                          <a:pt x="2340212" y="328414"/>
                          <a:pt x="2355954" y="329783"/>
                        </a:cubicBezTo>
                        <a:cubicBezTo>
                          <a:pt x="2455637" y="338451"/>
                          <a:pt x="2555823" y="339777"/>
                          <a:pt x="2655757" y="344774"/>
                        </a:cubicBezTo>
                        <a:cubicBezTo>
                          <a:pt x="2670747" y="349771"/>
                          <a:pt x="2685065" y="357676"/>
                          <a:pt x="2700727" y="359764"/>
                        </a:cubicBezTo>
                        <a:cubicBezTo>
                          <a:pt x="2760368" y="367716"/>
                          <a:pt x="2823528" y="355727"/>
                          <a:pt x="2880609" y="374754"/>
                        </a:cubicBezTo>
                        <a:cubicBezTo>
                          <a:pt x="2904311" y="382655"/>
                          <a:pt x="2911253" y="414248"/>
                          <a:pt x="2925580" y="434715"/>
                        </a:cubicBezTo>
                        <a:cubicBezTo>
                          <a:pt x="2946243" y="464233"/>
                          <a:pt x="2965554" y="494676"/>
                          <a:pt x="2985541" y="524656"/>
                        </a:cubicBezTo>
                        <a:lnTo>
                          <a:pt x="3015521" y="569626"/>
                        </a:lnTo>
                        <a:cubicBezTo>
                          <a:pt x="3020518" y="589613"/>
                          <a:pt x="3030511" y="608985"/>
                          <a:pt x="3030511" y="629587"/>
                        </a:cubicBezTo>
                        <a:cubicBezTo>
                          <a:pt x="3030511" y="762165"/>
                          <a:pt x="3059322" y="843311"/>
                          <a:pt x="2985541" y="929390"/>
                        </a:cubicBezTo>
                        <a:cubicBezTo>
                          <a:pt x="2967146" y="950851"/>
                          <a:pt x="2949099" y="973672"/>
                          <a:pt x="2925580" y="989351"/>
                        </a:cubicBezTo>
                        <a:cubicBezTo>
                          <a:pt x="2806241" y="1068910"/>
                          <a:pt x="2861117" y="1023833"/>
                          <a:pt x="2760688" y="1124262"/>
                        </a:cubicBezTo>
                        <a:cubicBezTo>
                          <a:pt x="2738342" y="1146608"/>
                          <a:pt x="2670747" y="1154242"/>
                          <a:pt x="2670747" y="1154242"/>
                        </a:cubicBezTo>
                        <a:cubicBezTo>
                          <a:pt x="2567659" y="1222968"/>
                          <a:pt x="2614989" y="1202809"/>
                          <a:pt x="2535836" y="1229193"/>
                        </a:cubicBezTo>
                        <a:cubicBezTo>
                          <a:pt x="2464570" y="1276704"/>
                          <a:pt x="2507957" y="1253477"/>
                          <a:pt x="2400924" y="1289154"/>
                        </a:cubicBezTo>
                        <a:lnTo>
                          <a:pt x="2355954" y="1304144"/>
                        </a:lnTo>
                        <a:lnTo>
                          <a:pt x="2310983" y="1319134"/>
                        </a:lnTo>
                        <a:cubicBezTo>
                          <a:pt x="2264856" y="1365262"/>
                          <a:pt x="2297016" y="1343385"/>
                          <a:pt x="2221042" y="1364105"/>
                        </a:cubicBezTo>
                        <a:cubicBezTo>
                          <a:pt x="2185947" y="1373676"/>
                          <a:pt x="2151556" y="1385905"/>
                          <a:pt x="2116111" y="1394085"/>
                        </a:cubicBezTo>
                        <a:cubicBezTo>
                          <a:pt x="2086495" y="1400919"/>
                          <a:pt x="2056074" y="1403638"/>
                          <a:pt x="2026170" y="1409075"/>
                        </a:cubicBezTo>
                        <a:cubicBezTo>
                          <a:pt x="2001103" y="1413633"/>
                          <a:pt x="1976203" y="1419068"/>
                          <a:pt x="1951219" y="1424065"/>
                        </a:cubicBezTo>
                        <a:cubicBezTo>
                          <a:pt x="1926599" y="1522548"/>
                          <a:pt x="1952257" y="1448482"/>
                          <a:pt x="1906249" y="1528996"/>
                        </a:cubicBezTo>
                        <a:cubicBezTo>
                          <a:pt x="1895162" y="1548398"/>
                          <a:pt x="1889256" y="1570773"/>
                          <a:pt x="1876268" y="1588957"/>
                        </a:cubicBezTo>
                        <a:cubicBezTo>
                          <a:pt x="1857848" y="1614745"/>
                          <a:pt x="1815547" y="1649298"/>
                          <a:pt x="1786327" y="1663908"/>
                        </a:cubicBezTo>
                        <a:cubicBezTo>
                          <a:pt x="1772194" y="1670974"/>
                          <a:pt x="1756152" y="1673350"/>
                          <a:pt x="1741357" y="1678898"/>
                        </a:cubicBezTo>
                        <a:cubicBezTo>
                          <a:pt x="1716162" y="1688346"/>
                          <a:pt x="1692366" y="1701798"/>
                          <a:pt x="1666406" y="1708878"/>
                        </a:cubicBezTo>
                        <a:cubicBezTo>
                          <a:pt x="1637083" y="1716875"/>
                          <a:pt x="1606269" y="1717908"/>
                          <a:pt x="1576465" y="1723869"/>
                        </a:cubicBezTo>
                        <a:cubicBezTo>
                          <a:pt x="1556263" y="1727909"/>
                          <a:pt x="1536492" y="1733862"/>
                          <a:pt x="1516505" y="1738859"/>
                        </a:cubicBezTo>
                        <a:cubicBezTo>
                          <a:pt x="1457944" y="1797418"/>
                          <a:pt x="1519393" y="1744909"/>
                          <a:pt x="1441554" y="1783829"/>
                        </a:cubicBezTo>
                        <a:cubicBezTo>
                          <a:pt x="1425440" y="1791886"/>
                          <a:pt x="1413452" y="1807484"/>
                          <a:pt x="1396583" y="1813810"/>
                        </a:cubicBezTo>
                        <a:cubicBezTo>
                          <a:pt x="1372727" y="1822756"/>
                          <a:pt x="1346350" y="1822621"/>
                          <a:pt x="1321632" y="1828800"/>
                        </a:cubicBezTo>
                        <a:cubicBezTo>
                          <a:pt x="1306303" y="1832632"/>
                          <a:pt x="1291652" y="1838793"/>
                          <a:pt x="1276662" y="1843790"/>
                        </a:cubicBezTo>
                        <a:cubicBezTo>
                          <a:pt x="1266669" y="1858780"/>
                          <a:pt x="1254739" y="1872646"/>
                          <a:pt x="1246682" y="1888760"/>
                        </a:cubicBezTo>
                        <a:cubicBezTo>
                          <a:pt x="1222845" y="1936433"/>
                          <a:pt x="1245738" y="1945914"/>
                          <a:pt x="1186721" y="1978701"/>
                        </a:cubicBezTo>
                        <a:cubicBezTo>
                          <a:pt x="1186713" y="1978705"/>
                          <a:pt x="1074298" y="2016176"/>
                          <a:pt x="1051809" y="2023672"/>
                        </a:cubicBezTo>
                        <a:cubicBezTo>
                          <a:pt x="1036819" y="2028669"/>
                          <a:pt x="1019986" y="2029897"/>
                          <a:pt x="1006839" y="2038662"/>
                        </a:cubicBezTo>
                        <a:cubicBezTo>
                          <a:pt x="948721" y="2077407"/>
                          <a:pt x="978959" y="2062944"/>
                          <a:pt x="916898" y="2083633"/>
                        </a:cubicBezTo>
                        <a:cubicBezTo>
                          <a:pt x="818686" y="2181843"/>
                          <a:pt x="930353" y="2079659"/>
                          <a:pt x="811967" y="2158583"/>
                        </a:cubicBezTo>
                        <a:cubicBezTo>
                          <a:pt x="729660" y="2213455"/>
                          <a:pt x="841403" y="2168758"/>
                          <a:pt x="737016" y="2203554"/>
                        </a:cubicBezTo>
                        <a:cubicBezTo>
                          <a:pt x="722026" y="2213547"/>
                          <a:pt x="708605" y="2226437"/>
                          <a:pt x="692046" y="2233534"/>
                        </a:cubicBezTo>
                        <a:cubicBezTo>
                          <a:pt x="656709" y="2248678"/>
                          <a:pt x="551465" y="2260042"/>
                          <a:pt x="527154" y="2263515"/>
                        </a:cubicBezTo>
                        <a:cubicBezTo>
                          <a:pt x="486591" y="2290556"/>
                          <a:pt x="469768" y="2304457"/>
                          <a:pt x="422223" y="2323475"/>
                        </a:cubicBezTo>
                        <a:cubicBezTo>
                          <a:pt x="392881" y="2335212"/>
                          <a:pt x="358577" y="2335927"/>
                          <a:pt x="332282" y="2353456"/>
                        </a:cubicBezTo>
                        <a:cubicBezTo>
                          <a:pt x="274164" y="2392201"/>
                          <a:pt x="304402" y="2377739"/>
                          <a:pt x="242341" y="2398426"/>
                        </a:cubicBezTo>
                        <a:cubicBezTo>
                          <a:pt x="232347" y="2408419"/>
                          <a:pt x="223396" y="2419577"/>
                          <a:pt x="212360" y="2428406"/>
                        </a:cubicBezTo>
                        <a:cubicBezTo>
                          <a:pt x="198292" y="2439660"/>
                          <a:pt x="183504" y="2450330"/>
                          <a:pt x="167390" y="2458387"/>
                        </a:cubicBezTo>
                        <a:cubicBezTo>
                          <a:pt x="125531" y="2479317"/>
                          <a:pt x="56153" y="2482843"/>
                          <a:pt x="17488" y="2488367"/>
                        </a:cubicBezTo>
                        <a:cubicBezTo>
                          <a:pt x="918" y="2538078"/>
                          <a:pt x="0" y="2493364"/>
                          <a:pt x="2498" y="2503357"/>
                        </a:cubicBezTo>
                        <a:close/>
                      </a:path>
                    </a:pathLst>
                  </a:custGeom>
                  <a:solidFill>
                    <a:srgbClr val="E4D728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r>
                      <a:rPr lang="en-IN" dirty="0">
                        <a:solidFill>
                          <a:schemeClr val="tx1"/>
                        </a:solidFill>
                      </a:rPr>
                      <a:t>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2DC15649-EFC5-9E6D-D9E5-E9006AE3D5C5}"/>
                      </a:ext>
                    </a:extLst>
                  </p:cNvPr>
                  <p:cNvSpPr/>
                  <p:nvPr/>
                </p:nvSpPr>
                <p:spPr>
                  <a:xfrm>
                    <a:off x="422308" y="1472221"/>
                    <a:ext cx="1637221" cy="1153135"/>
                  </a:xfrm>
                  <a:custGeom>
                    <a:avLst/>
                    <a:gdLst>
                      <a:gd name="connsiteX0" fmla="*/ 196132 w 3119214"/>
                      <a:gd name="connsiteY0" fmla="*/ 1064302 h 2398426"/>
                      <a:gd name="connsiteX1" fmla="*/ 181142 w 3119214"/>
                      <a:gd name="connsiteY1" fmla="*/ 1229193 h 2398426"/>
                      <a:gd name="connsiteX2" fmla="*/ 121181 w 3119214"/>
                      <a:gd name="connsiteY2" fmla="*/ 1349115 h 2398426"/>
                      <a:gd name="connsiteX3" fmla="*/ 46231 w 3119214"/>
                      <a:gd name="connsiteY3" fmla="*/ 1439056 h 2398426"/>
                      <a:gd name="connsiteX4" fmla="*/ 31240 w 3119214"/>
                      <a:gd name="connsiteY4" fmla="*/ 1693888 h 2398426"/>
                      <a:gd name="connsiteX5" fmla="*/ 61221 w 3119214"/>
                      <a:gd name="connsiteY5" fmla="*/ 1753849 h 2398426"/>
                      <a:gd name="connsiteX6" fmla="*/ 46231 w 3119214"/>
                      <a:gd name="connsiteY6" fmla="*/ 1933731 h 2398426"/>
                      <a:gd name="connsiteX7" fmla="*/ 31240 w 3119214"/>
                      <a:gd name="connsiteY7" fmla="*/ 2023672 h 2398426"/>
                      <a:gd name="connsiteX8" fmla="*/ 61221 w 3119214"/>
                      <a:gd name="connsiteY8" fmla="*/ 2278505 h 2398426"/>
                      <a:gd name="connsiteX9" fmla="*/ 121181 w 3119214"/>
                      <a:gd name="connsiteY9" fmla="*/ 2353456 h 2398426"/>
                      <a:gd name="connsiteX10" fmla="*/ 151162 w 3119214"/>
                      <a:gd name="connsiteY10" fmla="*/ 2398426 h 2398426"/>
                      <a:gd name="connsiteX11" fmla="*/ 316054 w 3119214"/>
                      <a:gd name="connsiteY11" fmla="*/ 2323475 h 2398426"/>
                      <a:gd name="connsiteX12" fmla="*/ 376014 w 3119214"/>
                      <a:gd name="connsiteY12" fmla="*/ 2308485 h 2398426"/>
                      <a:gd name="connsiteX13" fmla="*/ 525916 w 3119214"/>
                      <a:gd name="connsiteY13" fmla="*/ 2218544 h 2398426"/>
                      <a:gd name="connsiteX14" fmla="*/ 585877 w 3119214"/>
                      <a:gd name="connsiteY14" fmla="*/ 2188564 h 2398426"/>
                      <a:gd name="connsiteX15" fmla="*/ 675818 w 3119214"/>
                      <a:gd name="connsiteY15" fmla="*/ 2128603 h 2398426"/>
                      <a:gd name="connsiteX16" fmla="*/ 720788 w 3119214"/>
                      <a:gd name="connsiteY16" fmla="*/ 2098623 h 2398426"/>
                      <a:gd name="connsiteX17" fmla="*/ 855699 w 3119214"/>
                      <a:gd name="connsiteY17" fmla="*/ 2083633 h 2398426"/>
                      <a:gd name="connsiteX18" fmla="*/ 990611 w 3119214"/>
                      <a:gd name="connsiteY18" fmla="*/ 2023672 h 2398426"/>
                      <a:gd name="connsiteX19" fmla="*/ 1035581 w 3119214"/>
                      <a:gd name="connsiteY19" fmla="*/ 1978702 h 2398426"/>
                      <a:gd name="connsiteX20" fmla="*/ 1245444 w 3119214"/>
                      <a:gd name="connsiteY20" fmla="*/ 1888761 h 2398426"/>
                      <a:gd name="connsiteX21" fmla="*/ 1305404 w 3119214"/>
                      <a:gd name="connsiteY21" fmla="*/ 1858780 h 2398426"/>
                      <a:gd name="connsiteX22" fmla="*/ 1335385 w 3119214"/>
                      <a:gd name="connsiteY22" fmla="*/ 1798820 h 2398426"/>
                      <a:gd name="connsiteX23" fmla="*/ 1350375 w 3119214"/>
                      <a:gd name="connsiteY23" fmla="*/ 1753849 h 2398426"/>
                      <a:gd name="connsiteX24" fmla="*/ 1440316 w 3119214"/>
                      <a:gd name="connsiteY24" fmla="*/ 1678898 h 2398426"/>
                      <a:gd name="connsiteX25" fmla="*/ 1530257 w 3119214"/>
                      <a:gd name="connsiteY25" fmla="*/ 1648918 h 2398426"/>
                      <a:gd name="connsiteX26" fmla="*/ 1635188 w 3119214"/>
                      <a:gd name="connsiteY26" fmla="*/ 1633928 h 2398426"/>
                      <a:gd name="connsiteX27" fmla="*/ 1755109 w 3119214"/>
                      <a:gd name="connsiteY27" fmla="*/ 1603947 h 2398426"/>
                      <a:gd name="connsiteX28" fmla="*/ 1830060 w 3119214"/>
                      <a:gd name="connsiteY28" fmla="*/ 1588957 h 2398426"/>
                      <a:gd name="connsiteX29" fmla="*/ 1905011 w 3119214"/>
                      <a:gd name="connsiteY29" fmla="*/ 1499016 h 2398426"/>
                      <a:gd name="connsiteX30" fmla="*/ 1920001 w 3119214"/>
                      <a:gd name="connsiteY30" fmla="*/ 1454046 h 2398426"/>
                      <a:gd name="connsiteX31" fmla="*/ 1949981 w 3119214"/>
                      <a:gd name="connsiteY31" fmla="*/ 1424065 h 2398426"/>
                      <a:gd name="connsiteX32" fmla="*/ 1979962 w 3119214"/>
                      <a:gd name="connsiteY32" fmla="*/ 1379095 h 2398426"/>
                      <a:gd name="connsiteX33" fmla="*/ 1994952 w 3119214"/>
                      <a:gd name="connsiteY33" fmla="*/ 1334125 h 2398426"/>
                      <a:gd name="connsiteX34" fmla="*/ 2099883 w 3119214"/>
                      <a:gd name="connsiteY34" fmla="*/ 1244184 h 2398426"/>
                      <a:gd name="connsiteX35" fmla="*/ 2159844 w 3119214"/>
                      <a:gd name="connsiteY35" fmla="*/ 1229193 h 2398426"/>
                      <a:gd name="connsiteX36" fmla="*/ 2474637 w 3119214"/>
                      <a:gd name="connsiteY36" fmla="*/ 1214203 h 2398426"/>
                      <a:gd name="connsiteX37" fmla="*/ 2624539 w 3119214"/>
                      <a:gd name="connsiteY37" fmla="*/ 1124262 h 2398426"/>
                      <a:gd name="connsiteX38" fmla="*/ 2669509 w 3119214"/>
                      <a:gd name="connsiteY38" fmla="*/ 1079292 h 2398426"/>
                      <a:gd name="connsiteX39" fmla="*/ 2684499 w 3119214"/>
                      <a:gd name="connsiteY39" fmla="*/ 1034321 h 2398426"/>
                      <a:gd name="connsiteX40" fmla="*/ 2714480 w 3119214"/>
                      <a:gd name="connsiteY40" fmla="*/ 1004341 h 2398426"/>
                      <a:gd name="connsiteX41" fmla="*/ 2759450 w 3119214"/>
                      <a:gd name="connsiteY41" fmla="*/ 974361 h 2398426"/>
                      <a:gd name="connsiteX42" fmla="*/ 2909352 w 3119214"/>
                      <a:gd name="connsiteY42" fmla="*/ 944380 h 2398426"/>
                      <a:gd name="connsiteX43" fmla="*/ 2969313 w 3119214"/>
                      <a:gd name="connsiteY43" fmla="*/ 929390 h 2398426"/>
                      <a:gd name="connsiteX44" fmla="*/ 3044263 w 3119214"/>
                      <a:gd name="connsiteY44" fmla="*/ 854439 h 2398426"/>
                      <a:gd name="connsiteX45" fmla="*/ 3074244 w 3119214"/>
                      <a:gd name="connsiteY45" fmla="*/ 824459 h 2398426"/>
                      <a:gd name="connsiteX46" fmla="*/ 3104224 w 3119214"/>
                      <a:gd name="connsiteY46" fmla="*/ 734518 h 2398426"/>
                      <a:gd name="connsiteX47" fmla="*/ 3119214 w 3119214"/>
                      <a:gd name="connsiteY47" fmla="*/ 689547 h 2398426"/>
                      <a:gd name="connsiteX48" fmla="*/ 3104224 w 3119214"/>
                      <a:gd name="connsiteY48" fmla="*/ 434715 h 2398426"/>
                      <a:gd name="connsiteX49" fmla="*/ 3089234 w 3119214"/>
                      <a:gd name="connsiteY49" fmla="*/ 374754 h 2398426"/>
                      <a:gd name="connsiteX50" fmla="*/ 3044263 w 3119214"/>
                      <a:gd name="connsiteY50" fmla="*/ 344774 h 2398426"/>
                      <a:gd name="connsiteX51" fmla="*/ 2969313 w 3119214"/>
                      <a:gd name="connsiteY51" fmla="*/ 269823 h 2398426"/>
                      <a:gd name="connsiteX52" fmla="*/ 2939332 w 3119214"/>
                      <a:gd name="connsiteY52" fmla="*/ 239843 h 2398426"/>
                      <a:gd name="connsiteX53" fmla="*/ 2744460 w 3119214"/>
                      <a:gd name="connsiteY53" fmla="*/ 164892 h 2398426"/>
                      <a:gd name="connsiteX54" fmla="*/ 2489627 w 3119214"/>
                      <a:gd name="connsiteY54" fmla="*/ 134911 h 2398426"/>
                      <a:gd name="connsiteX55" fmla="*/ 2399686 w 3119214"/>
                      <a:gd name="connsiteY55" fmla="*/ 74951 h 2398426"/>
                      <a:gd name="connsiteX56" fmla="*/ 2324736 w 3119214"/>
                      <a:gd name="connsiteY56" fmla="*/ 0 h 2398426"/>
                      <a:gd name="connsiteX57" fmla="*/ 2039922 w 3119214"/>
                      <a:gd name="connsiteY57" fmla="*/ 14990 h 2398426"/>
                      <a:gd name="connsiteX58" fmla="*/ 1964972 w 3119214"/>
                      <a:gd name="connsiteY58" fmla="*/ 29980 h 2398426"/>
                      <a:gd name="connsiteX59" fmla="*/ 1860040 w 3119214"/>
                      <a:gd name="connsiteY59" fmla="*/ 59961 h 2398426"/>
                      <a:gd name="connsiteX60" fmla="*/ 1755109 w 3119214"/>
                      <a:gd name="connsiteY60" fmla="*/ 104931 h 2398426"/>
                      <a:gd name="connsiteX61" fmla="*/ 1710139 w 3119214"/>
                      <a:gd name="connsiteY61" fmla="*/ 134911 h 2398426"/>
                      <a:gd name="connsiteX62" fmla="*/ 1665168 w 3119214"/>
                      <a:gd name="connsiteY62" fmla="*/ 149902 h 2398426"/>
                      <a:gd name="connsiteX63" fmla="*/ 1635188 w 3119214"/>
                      <a:gd name="connsiteY63" fmla="*/ 209862 h 2398426"/>
                      <a:gd name="connsiteX64" fmla="*/ 1590218 w 3119214"/>
                      <a:gd name="connsiteY64" fmla="*/ 224852 h 2398426"/>
                      <a:gd name="connsiteX65" fmla="*/ 1515267 w 3119214"/>
                      <a:gd name="connsiteY65" fmla="*/ 239843 h 2398426"/>
                      <a:gd name="connsiteX66" fmla="*/ 1470296 w 3119214"/>
                      <a:gd name="connsiteY66" fmla="*/ 254833 h 2398426"/>
                      <a:gd name="connsiteX67" fmla="*/ 1410336 w 3119214"/>
                      <a:gd name="connsiteY67" fmla="*/ 269823 h 2398426"/>
                      <a:gd name="connsiteX68" fmla="*/ 1260434 w 3119214"/>
                      <a:gd name="connsiteY68" fmla="*/ 389744 h 2398426"/>
                      <a:gd name="connsiteX69" fmla="*/ 1215463 w 3119214"/>
                      <a:gd name="connsiteY69" fmla="*/ 404734 h 2398426"/>
                      <a:gd name="connsiteX70" fmla="*/ 1170493 w 3119214"/>
                      <a:gd name="connsiteY70" fmla="*/ 434715 h 2398426"/>
                      <a:gd name="connsiteX71" fmla="*/ 1035581 w 3119214"/>
                      <a:gd name="connsiteY71" fmla="*/ 479685 h 2398426"/>
                      <a:gd name="connsiteX72" fmla="*/ 990611 w 3119214"/>
                      <a:gd name="connsiteY72" fmla="*/ 494675 h 2398426"/>
                      <a:gd name="connsiteX73" fmla="*/ 945640 w 3119214"/>
                      <a:gd name="connsiteY73" fmla="*/ 509665 h 2398426"/>
                      <a:gd name="connsiteX74" fmla="*/ 855699 w 3119214"/>
                      <a:gd name="connsiteY74" fmla="*/ 569626 h 2398426"/>
                      <a:gd name="connsiteX75" fmla="*/ 810729 w 3119214"/>
                      <a:gd name="connsiteY75" fmla="*/ 599606 h 2398426"/>
                      <a:gd name="connsiteX76" fmla="*/ 780749 w 3119214"/>
                      <a:gd name="connsiteY76" fmla="*/ 629587 h 2398426"/>
                      <a:gd name="connsiteX77" fmla="*/ 720788 w 3119214"/>
                      <a:gd name="connsiteY77" fmla="*/ 704538 h 2398426"/>
                      <a:gd name="connsiteX78" fmla="*/ 630847 w 3119214"/>
                      <a:gd name="connsiteY78" fmla="*/ 764498 h 2398426"/>
                      <a:gd name="connsiteX79" fmla="*/ 540906 w 3119214"/>
                      <a:gd name="connsiteY79" fmla="*/ 824459 h 2398426"/>
                      <a:gd name="connsiteX80" fmla="*/ 495936 w 3119214"/>
                      <a:gd name="connsiteY80" fmla="*/ 839449 h 2398426"/>
                      <a:gd name="connsiteX81" fmla="*/ 420985 w 3119214"/>
                      <a:gd name="connsiteY81" fmla="*/ 899410 h 2398426"/>
                      <a:gd name="connsiteX82" fmla="*/ 301063 w 3119214"/>
                      <a:gd name="connsiteY82" fmla="*/ 1004341 h 2398426"/>
                      <a:gd name="connsiteX83" fmla="*/ 211122 w 3119214"/>
                      <a:gd name="connsiteY83" fmla="*/ 1034321 h 2398426"/>
                      <a:gd name="connsiteX84" fmla="*/ 196132 w 3119214"/>
                      <a:gd name="connsiteY84" fmla="*/ 1064302 h 2398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</a:cxnLst>
                    <a:rect l="l" t="t" r="r" b="b"/>
                    <a:pathLst>
                      <a:path w="3119214" h="2398426">
                        <a:moveTo>
                          <a:pt x="196132" y="1064302"/>
                        </a:moveTo>
                        <a:cubicBezTo>
                          <a:pt x="191135" y="1119266"/>
                          <a:pt x="190733" y="1174842"/>
                          <a:pt x="181142" y="1229193"/>
                        </a:cubicBezTo>
                        <a:cubicBezTo>
                          <a:pt x="162020" y="1337549"/>
                          <a:pt x="166653" y="1294549"/>
                          <a:pt x="121181" y="1349115"/>
                        </a:cubicBezTo>
                        <a:cubicBezTo>
                          <a:pt x="32091" y="1456023"/>
                          <a:pt x="114038" y="1371247"/>
                          <a:pt x="46231" y="1439056"/>
                        </a:cubicBezTo>
                        <a:cubicBezTo>
                          <a:pt x="6463" y="1558356"/>
                          <a:pt x="0" y="1537690"/>
                          <a:pt x="31240" y="1693888"/>
                        </a:cubicBezTo>
                        <a:cubicBezTo>
                          <a:pt x="35623" y="1715800"/>
                          <a:pt x="51227" y="1733862"/>
                          <a:pt x="61221" y="1753849"/>
                        </a:cubicBezTo>
                        <a:cubicBezTo>
                          <a:pt x="56224" y="1813810"/>
                          <a:pt x="52876" y="1873931"/>
                          <a:pt x="46231" y="1933731"/>
                        </a:cubicBezTo>
                        <a:cubicBezTo>
                          <a:pt x="42874" y="1963939"/>
                          <a:pt x="31240" y="1993278"/>
                          <a:pt x="31240" y="2023672"/>
                        </a:cubicBezTo>
                        <a:cubicBezTo>
                          <a:pt x="31240" y="2052089"/>
                          <a:pt x="27685" y="2211432"/>
                          <a:pt x="61221" y="2278505"/>
                        </a:cubicBezTo>
                        <a:cubicBezTo>
                          <a:pt x="91976" y="2340015"/>
                          <a:pt x="84004" y="2306985"/>
                          <a:pt x="121181" y="2353456"/>
                        </a:cubicBezTo>
                        <a:cubicBezTo>
                          <a:pt x="132435" y="2367524"/>
                          <a:pt x="141168" y="2383436"/>
                          <a:pt x="151162" y="2398426"/>
                        </a:cubicBezTo>
                        <a:cubicBezTo>
                          <a:pt x="261445" y="2376370"/>
                          <a:pt x="204914" y="2397569"/>
                          <a:pt x="316054" y="2323475"/>
                        </a:cubicBezTo>
                        <a:cubicBezTo>
                          <a:pt x="333196" y="2312047"/>
                          <a:pt x="356724" y="2315719"/>
                          <a:pt x="376014" y="2308485"/>
                        </a:cubicBezTo>
                        <a:cubicBezTo>
                          <a:pt x="465771" y="2274826"/>
                          <a:pt x="421304" y="2270849"/>
                          <a:pt x="525916" y="2218544"/>
                        </a:cubicBezTo>
                        <a:cubicBezTo>
                          <a:pt x="545903" y="2208551"/>
                          <a:pt x="566715" y="2200061"/>
                          <a:pt x="585877" y="2188564"/>
                        </a:cubicBezTo>
                        <a:cubicBezTo>
                          <a:pt x="616774" y="2170026"/>
                          <a:pt x="645838" y="2148590"/>
                          <a:pt x="675818" y="2128603"/>
                        </a:cubicBezTo>
                        <a:cubicBezTo>
                          <a:pt x="690808" y="2118610"/>
                          <a:pt x="702882" y="2100612"/>
                          <a:pt x="720788" y="2098623"/>
                        </a:cubicBezTo>
                        <a:lnTo>
                          <a:pt x="855699" y="2083633"/>
                        </a:lnTo>
                        <a:cubicBezTo>
                          <a:pt x="921059" y="2061846"/>
                          <a:pt x="943102" y="2063262"/>
                          <a:pt x="990611" y="2023672"/>
                        </a:cubicBezTo>
                        <a:cubicBezTo>
                          <a:pt x="1006897" y="2010101"/>
                          <a:pt x="1017696" y="1990083"/>
                          <a:pt x="1035581" y="1978702"/>
                        </a:cubicBezTo>
                        <a:cubicBezTo>
                          <a:pt x="1117085" y="1926836"/>
                          <a:pt x="1160256" y="1917157"/>
                          <a:pt x="1245444" y="1888761"/>
                        </a:cubicBezTo>
                        <a:cubicBezTo>
                          <a:pt x="1266643" y="1881695"/>
                          <a:pt x="1285417" y="1868774"/>
                          <a:pt x="1305404" y="1858780"/>
                        </a:cubicBezTo>
                        <a:cubicBezTo>
                          <a:pt x="1315398" y="1838793"/>
                          <a:pt x="1326582" y="1819359"/>
                          <a:pt x="1335385" y="1798820"/>
                        </a:cubicBezTo>
                        <a:cubicBezTo>
                          <a:pt x="1341609" y="1784296"/>
                          <a:pt x="1341610" y="1766996"/>
                          <a:pt x="1350375" y="1753849"/>
                        </a:cubicBezTo>
                        <a:cubicBezTo>
                          <a:pt x="1365238" y="1731554"/>
                          <a:pt x="1414120" y="1690541"/>
                          <a:pt x="1440316" y="1678898"/>
                        </a:cubicBezTo>
                        <a:cubicBezTo>
                          <a:pt x="1469194" y="1666063"/>
                          <a:pt x="1500277" y="1658911"/>
                          <a:pt x="1530257" y="1648918"/>
                        </a:cubicBezTo>
                        <a:cubicBezTo>
                          <a:pt x="1563776" y="1637745"/>
                          <a:pt x="1600542" y="1640857"/>
                          <a:pt x="1635188" y="1633928"/>
                        </a:cubicBezTo>
                        <a:cubicBezTo>
                          <a:pt x="1675592" y="1625847"/>
                          <a:pt x="1714960" y="1613212"/>
                          <a:pt x="1755109" y="1603947"/>
                        </a:cubicBezTo>
                        <a:cubicBezTo>
                          <a:pt x="1779935" y="1598218"/>
                          <a:pt x="1805076" y="1593954"/>
                          <a:pt x="1830060" y="1588957"/>
                        </a:cubicBezTo>
                        <a:cubicBezTo>
                          <a:pt x="1863215" y="1555803"/>
                          <a:pt x="1884140" y="1540758"/>
                          <a:pt x="1905011" y="1499016"/>
                        </a:cubicBezTo>
                        <a:cubicBezTo>
                          <a:pt x="1912077" y="1484883"/>
                          <a:pt x="1911872" y="1467595"/>
                          <a:pt x="1920001" y="1454046"/>
                        </a:cubicBezTo>
                        <a:cubicBezTo>
                          <a:pt x="1927272" y="1441927"/>
                          <a:pt x="1941152" y="1435101"/>
                          <a:pt x="1949981" y="1424065"/>
                        </a:cubicBezTo>
                        <a:cubicBezTo>
                          <a:pt x="1961235" y="1409997"/>
                          <a:pt x="1969968" y="1394085"/>
                          <a:pt x="1979962" y="1379095"/>
                        </a:cubicBezTo>
                        <a:cubicBezTo>
                          <a:pt x="1984959" y="1364105"/>
                          <a:pt x="1985768" y="1346983"/>
                          <a:pt x="1994952" y="1334125"/>
                        </a:cubicBezTo>
                        <a:cubicBezTo>
                          <a:pt x="2011380" y="1311126"/>
                          <a:pt x="2067260" y="1258165"/>
                          <a:pt x="2099883" y="1244184"/>
                        </a:cubicBezTo>
                        <a:cubicBezTo>
                          <a:pt x="2118819" y="1236068"/>
                          <a:pt x="2139307" y="1230836"/>
                          <a:pt x="2159844" y="1229193"/>
                        </a:cubicBezTo>
                        <a:cubicBezTo>
                          <a:pt x="2264559" y="1220816"/>
                          <a:pt x="2369706" y="1219200"/>
                          <a:pt x="2474637" y="1214203"/>
                        </a:cubicBezTo>
                        <a:cubicBezTo>
                          <a:pt x="2591393" y="1175285"/>
                          <a:pt x="2542232" y="1206569"/>
                          <a:pt x="2624539" y="1124262"/>
                        </a:cubicBezTo>
                        <a:lnTo>
                          <a:pt x="2669509" y="1079292"/>
                        </a:lnTo>
                        <a:cubicBezTo>
                          <a:pt x="2674506" y="1064302"/>
                          <a:pt x="2676369" y="1047870"/>
                          <a:pt x="2684499" y="1034321"/>
                        </a:cubicBezTo>
                        <a:cubicBezTo>
                          <a:pt x="2691770" y="1022202"/>
                          <a:pt x="2703444" y="1013170"/>
                          <a:pt x="2714480" y="1004341"/>
                        </a:cubicBezTo>
                        <a:cubicBezTo>
                          <a:pt x="2728548" y="993087"/>
                          <a:pt x="2742891" y="981458"/>
                          <a:pt x="2759450" y="974361"/>
                        </a:cubicBezTo>
                        <a:cubicBezTo>
                          <a:pt x="2789921" y="961302"/>
                          <a:pt x="2886095" y="949031"/>
                          <a:pt x="2909352" y="944380"/>
                        </a:cubicBezTo>
                        <a:cubicBezTo>
                          <a:pt x="2929554" y="940340"/>
                          <a:pt x="2949326" y="934387"/>
                          <a:pt x="2969313" y="929390"/>
                        </a:cubicBezTo>
                        <a:lnTo>
                          <a:pt x="3044263" y="854439"/>
                        </a:lnTo>
                        <a:lnTo>
                          <a:pt x="3074244" y="824459"/>
                        </a:lnTo>
                        <a:lnTo>
                          <a:pt x="3104224" y="734518"/>
                        </a:lnTo>
                        <a:lnTo>
                          <a:pt x="3119214" y="689547"/>
                        </a:lnTo>
                        <a:cubicBezTo>
                          <a:pt x="3114217" y="604603"/>
                          <a:pt x="3112291" y="519423"/>
                          <a:pt x="3104224" y="434715"/>
                        </a:cubicBezTo>
                        <a:cubicBezTo>
                          <a:pt x="3102271" y="414206"/>
                          <a:pt x="3100662" y="391896"/>
                          <a:pt x="3089234" y="374754"/>
                        </a:cubicBezTo>
                        <a:cubicBezTo>
                          <a:pt x="3079240" y="359764"/>
                          <a:pt x="3057821" y="356638"/>
                          <a:pt x="3044263" y="344774"/>
                        </a:cubicBezTo>
                        <a:cubicBezTo>
                          <a:pt x="3017673" y="321508"/>
                          <a:pt x="2994297" y="294807"/>
                          <a:pt x="2969313" y="269823"/>
                        </a:cubicBezTo>
                        <a:lnTo>
                          <a:pt x="2939332" y="239843"/>
                        </a:lnTo>
                        <a:cubicBezTo>
                          <a:pt x="2894592" y="195105"/>
                          <a:pt x="2807384" y="173473"/>
                          <a:pt x="2744460" y="164892"/>
                        </a:cubicBezTo>
                        <a:cubicBezTo>
                          <a:pt x="2659714" y="153336"/>
                          <a:pt x="2574571" y="144905"/>
                          <a:pt x="2489627" y="134911"/>
                        </a:cubicBezTo>
                        <a:cubicBezTo>
                          <a:pt x="2459647" y="114924"/>
                          <a:pt x="2419673" y="104931"/>
                          <a:pt x="2399686" y="74951"/>
                        </a:cubicBezTo>
                        <a:cubicBezTo>
                          <a:pt x="2359713" y="14990"/>
                          <a:pt x="2384696" y="39973"/>
                          <a:pt x="2324736" y="0"/>
                        </a:cubicBezTo>
                        <a:cubicBezTo>
                          <a:pt x="2229798" y="4997"/>
                          <a:pt x="2134663" y="7095"/>
                          <a:pt x="2039922" y="14990"/>
                        </a:cubicBezTo>
                        <a:cubicBezTo>
                          <a:pt x="2014532" y="17106"/>
                          <a:pt x="1989843" y="24453"/>
                          <a:pt x="1964972" y="29980"/>
                        </a:cubicBezTo>
                        <a:cubicBezTo>
                          <a:pt x="1938634" y="35833"/>
                          <a:pt x="1887011" y="48402"/>
                          <a:pt x="1860040" y="59961"/>
                        </a:cubicBezTo>
                        <a:cubicBezTo>
                          <a:pt x="1730389" y="115526"/>
                          <a:pt x="1860565" y="69780"/>
                          <a:pt x="1755109" y="104931"/>
                        </a:cubicBezTo>
                        <a:cubicBezTo>
                          <a:pt x="1740119" y="114924"/>
                          <a:pt x="1726253" y="126854"/>
                          <a:pt x="1710139" y="134911"/>
                        </a:cubicBezTo>
                        <a:cubicBezTo>
                          <a:pt x="1696006" y="141978"/>
                          <a:pt x="1676341" y="138729"/>
                          <a:pt x="1665168" y="149902"/>
                        </a:cubicBezTo>
                        <a:cubicBezTo>
                          <a:pt x="1649367" y="165703"/>
                          <a:pt x="1650989" y="194061"/>
                          <a:pt x="1635188" y="209862"/>
                        </a:cubicBezTo>
                        <a:cubicBezTo>
                          <a:pt x="1624015" y="221035"/>
                          <a:pt x="1605547" y="221020"/>
                          <a:pt x="1590218" y="224852"/>
                        </a:cubicBezTo>
                        <a:cubicBezTo>
                          <a:pt x="1565500" y="231032"/>
                          <a:pt x="1539985" y="233663"/>
                          <a:pt x="1515267" y="239843"/>
                        </a:cubicBezTo>
                        <a:cubicBezTo>
                          <a:pt x="1499938" y="243675"/>
                          <a:pt x="1485489" y="250492"/>
                          <a:pt x="1470296" y="254833"/>
                        </a:cubicBezTo>
                        <a:cubicBezTo>
                          <a:pt x="1450487" y="260493"/>
                          <a:pt x="1430323" y="264826"/>
                          <a:pt x="1410336" y="269823"/>
                        </a:cubicBezTo>
                        <a:cubicBezTo>
                          <a:pt x="1324897" y="355262"/>
                          <a:pt x="1373894" y="314105"/>
                          <a:pt x="1260434" y="389744"/>
                        </a:cubicBezTo>
                        <a:cubicBezTo>
                          <a:pt x="1247287" y="398509"/>
                          <a:pt x="1230453" y="399737"/>
                          <a:pt x="1215463" y="404734"/>
                        </a:cubicBezTo>
                        <a:cubicBezTo>
                          <a:pt x="1200473" y="414728"/>
                          <a:pt x="1186956" y="427398"/>
                          <a:pt x="1170493" y="434715"/>
                        </a:cubicBezTo>
                        <a:cubicBezTo>
                          <a:pt x="1170488" y="434717"/>
                          <a:pt x="1058069" y="472189"/>
                          <a:pt x="1035581" y="479685"/>
                        </a:cubicBezTo>
                        <a:lnTo>
                          <a:pt x="990611" y="494675"/>
                        </a:lnTo>
                        <a:lnTo>
                          <a:pt x="945640" y="509665"/>
                        </a:lnTo>
                        <a:lnTo>
                          <a:pt x="855699" y="569626"/>
                        </a:lnTo>
                        <a:cubicBezTo>
                          <a:pt x="840709" y="579619"/>
                          <a:pt x="823468" y="586867"/>
                          <a:pt x="810729" y="599606"/>
                        </a:cubicBezTo>
                        <a:cubicBezTo>
                          <a:pt x="800736" y="609600"/>
                          <a:pt x="789578" y="618551"/>
                          <a:pt x="780749" y="629587"/>
                        </a:cubicBezTo>
                        <a:cubicBezTo>
                          <a:pt x="751253" y="666457"/>
                          <a:pt x="756977" y="677396"/>
                          <a:pt x="720788" y="704538"/>
                        </a:cubicBezTo>
                        <a:cubicBezTo>
                          <a:pt x="691963" y="726157"/>
                          <a:pt x="660827" y="744511"/>
                          <a:pt x="630847" y="764498"/>
                        </a:cubicBezTo>
                        <a:lnTo>
                          <a:pt x="540906" y="824459"/>
                        </a:lnTo>
                        <a:cubicBezTo>
                          <a:pt x="527759" y="833224"/>
                          <a:pt x="510926" y="834452"/>
                          <a:pt x="495936" y="839449"/>
                        </a:cubicBezTo>
                        <a:cubicBezTo>
                          <a:pt x="379024" y="956357"/>
                          <a:pt x="572289" y="767017"/>
                          <a:pt x="420985" y="899410"/>
                        </a:cubicBezTo>
                        <a:cubicBezTo>
                          <a:pt x="383111" y="932550"/>
                          <a:pt x="350031" y="982578"/>
                          <a:pt x="301063" y="1004341"/>
                        </a:cubicBezTo>
                        <a:cubicBezTo>
                          <a:pt x="272185" y="1017176"/>
                          <a:pt x="241102" y="1024328"/>
                          <a:pt x="211122" y="1034321"/>
                        </a:cubicBezTo>
                        <a:lnTo>
                          <a:pt x="196132" y="106430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E90445-8CAA-B2AF-BC5F-B680958DE277}"/>
                      </a:ext>
                    </a:extLst>
                  </p:cNvPr>
                  <p:cNvSpPr/>
                  <p:nvPr/>
                </p:nvSpPr>
                <p:spPr>
                  <a:xfrm>
                    <a:off x="1363127" y="1624217"/>
                    <a:ext cx="1455849" cy="1636048"/>
                  </a:xfrm>
                  <a:custGeom>
                    <a:avLst/>
                    <a:gdLst>
                      <a:gd name="connsiteX0" fmla="*/ 1485192 w 1722191"/>
                      <a:gd name="connsiteY0" fmla="*/ 2498 h 2071140"/>
                      <a:gd name="connsiteX1" fmla="*/ 1500182 w 1722191"/>
                      <a:gd name="connsiteY1" fmla="*/ 92439 h 2071140"/>
                      <a:gd name="connsiteX2" fmla="*/ 1545153 w 1722191"/>
                      <a:gd name="connsiteY2" fmla="*/ 347271 h 2071140"/>
                      <a:gd name="connsiteX3" fmla="*/ 1575133 w 1722191"/>
                      <a:gd name="connsiteY3" fmla="*/ 407232 h 2071140"/>
                      <a:gd name="connsiteX4" fmla="*/ 1590123 w 1722191"/>
                      <a:gd name="connsiteY4" fmla="*/ 452202 h 2071140"/>
                      <a:gd name="connsiteX5" fmla="*/ 1650084 w 1722191"/>
                      <a:gd name="connsiteY5" fmla="*/ 542143 h 2071140"/>
                      <a:gd name="connsiteX6" fmla="*/ 1635094 w 1722191"/>
                      <a:gd name="connsiteY6" fmla="*/ 662065 h 2071140"/>
                      <a:gd name="connsiteX7" fmla="*/ 1530163 w 1722191"/>
                      <a:gd name="connsiteY7" fmla="*/ 752006 h 2071140"/>
                      <a:gd name="connsiteX8" fmla="*/ 1455212 w 1722191"/>
                      <a:gd name="connsiteY8" fmla="*/ 826957 h 2071140"/>
                      <a:gd name="connsiteX9" fmla="*/ 1485192 w 1722191"/>
                      <a:gd name="connsiteY9" fmla="*/ 961868 h 2071140"/>
                      <a:gd name="connsiteX10" fmla="*/ 1515173 w 1722191"/>
                      <a:gd name="connsiteY10" fmla="*/ 1021829 h 2071140"/>
                      <a:gd name="connsiteX11" fmla="*/ 1530163 w 1722191"/>
                      <a:gd name="connsiteY11" fmla="*/ 1066799 h 2071140"/>
                      <a:gd name="connsiteX12" fmla="*/ 1560143 w 1722191"/>
                      <a:gd name="connsiteY12" fmla="*/ 1126760 h 2071140"/>
                      <a:gd name="connsiteX13" fmla="*/ 1590123 w 1722191"/>
                      <a:gd name="connsiteY13" fmla="*/ 1171730 h 2071140"/>
                      <a:gd name="connsiteX14" fmla="*/ 1620104 w 1722191"/>
                      <a:gd name="connsiteY14" fmla="*/ 1261671 h 2071140"/>
                      <a:gd name="connsiteX15" fmla="*/ 1635094 w 1722191"/>
                      <a:gd name="connsiteY15" fmla="*/ 1306642 h 2071140"/>
                      <a:gd name="connsiteX16" fmla="*/ 1605114 w 1722191"/>
                      <a:gd name="connsiteY16" fmla="*/ 1891258 h 2071140"/>
                      <a:gd name="connsiteX17" fmla="*/ 1515173 w 1722191"/>
                      <a:gd name="connsiteY17" fmla="*/ 1996189 h 2071140"/>
                      <a:gd name="connsiteX18" fmla="*/ 1425232 w 1722191"/>
                      <a:gd name="connsiteY18" fmla="*/ 2026170 h 2071140"/>
                      <a:gd name="connsiteX19" fmla="*/ 1380261 w 1722191"/>
                      <a:gd name="connsiteY19" fmla="*/ 2041160 h 2071140"/>
                      <a:gd name="connsiteX20" fmla="*/ 1305310 w 1722191"/>
                      <a:gd name="connsiteY20" fmla="*/ 2026170 h 2071140"/>
                      <a:gd name="connsiteX21" fmla="*/ 1260340 w 1722191"/>
                      <a:gd name="connsiteY21" fmla="*/ 2011180 h 2071140"/>
                      <a:gd name="connsiteX22" fmla="*/ 1200379 w 1722191"/>
                      <a:gd name="connsiteY22" fmla="*/ 2041160 h 2071140"/>
                      <a:gd name="connsiteX23" fmla="*/ 1110438 w 1722191"/>
                      <a:gd name="connsiteY23" fmla="*/ 2071140 h 2071140"/>
                      <a:gd name="connsiteX24" fmla="*/ 855605 w 1722191"/>
                      <a:gd name="connsiteY24" fmla="*/ 2056150 h 2071140"/>
                      <a:gd name="connsiteX25" fmla="*/ 765664 w 1722191"/>
                      <a:gd name="connsiteY25" fmla="*/ 1996189 h 2071140"/>
                      <a:gd name="connsiteX26" fmla="*/ 720694 w 1722191"/>
                      <a:gd name="connsiteY26" fmla="*/ 1966209 h 2071140"/>
                      <a:gd name="connsiteX27" fmla="*/ 615763 w 1722191"/>
                      <a:gd name="connsiteY27" fmla="*/ 1921239 h 2071140"/>
                      <a:gd name="connsiteX28" fmla="*/ 540812 w 1722191"/>
                      <a:gd name="connsiteY28" fmla="*/ 1906248 h 2071140"/>
                      <a:gd name="connsiteX29" fmla="*/ 420891 w 1722191"/>
                      <a:gd name="connsiteY29" fmla="*/ 1876268 h 2071140"/>
                      <a:gd name="connsiteX30" fmla="*/ 91107 w 1722191"/>
                      <a:gd name="connsiteY30" fmla="*/ 1876268 h 2071140"/>
                      <a:gd name="connsiteX31" fmla="*/ 76117 w 1722191"/>
                      <a:gd name="connsiteY31" fmla="*/ 1831298 h 2071140"/>
                      <a:gd name="connsiteX32" fmla="*/ 31146 w 1722191"/>
                      <a:gd name="connsiteY32" fmla="*/ 1741357 h 2071140"/>
                      <a:gd name="connsiteX33" fmla="*/ 31146 w 1722191"/>
                      <a:gd name="connsiteY33" fmla="*/ 1591455 h 2071140"/>
                      <a:gd name="connsiteX34" fmla="*/ 91107 w 1722191"/>
                      <a:gd name="connsiteY34" fmla="*/ 1531494 h 2071140"/>
                      <a:gd name="connsiteX35" fmla="*/ 181048 w 1722191"/>
                      <a:gd name="connsiteY35" fmla="*/ 1471534 h 2071140"/>
                      <a:gd name="connsiteX36" fmla="*/ 226019 w 1722191"/>
                      <a:gd name="connsiteY36" fmla="*/ 1381593 h 2071140"/>
                      <a:gd name="connsiteX37" fmla="*/ 196038 w 1722191"/>
                      <a:gd name="connsiteY37" fmla="*/ 1291652 h 2071140"/>
                      <a:gd name="connsiteX38" fmla="*/ 226019 w 1722191"/>
                      <a:gd name="connsiteY38" fmla="*/ 1261671 h 2071140"/>
                      <a:gd name="connsiteX39" fmla="*/ 330950 w 1722191"/>
                      <a:gd name="connsiteY39" fmla="*/ 1216701 h 2071140"/>
                      <a:gd name="connsiteX40" fmla="*/ 510832 w 1722191"/>
                      <a:gd name="connsiteY40" fmla="*/ 1186721 h 2071140"/>
                      <a:gd name="connsiteX41" fmla="*/ 570792 w 1722191"/>
                      <a:gd name="connsiteY41" fmla="*/ 1171730 h 2071140"/>
                      <a:gd name="connsiteX42" fmla="*/ 645743 w 1722191"/>
                      <a:gd name="connsiteY42" fmla="*/ 1111770 h 2071140"/>
                      <a:gd name="connsiteX43" fmla="*/ 705704 w 1722191"/>
                      <a:gd name="connsiteY43" fmla="*/ 1051809 h 2071140"/>
                      <a:gd name="connsiteX44" fmla="*/ 780655 w 1722191"/>
                      <a:gd name="connsiteY44" fmla="*/ 946878 h 2071140"/>
                      <a:gd name="connsiteX45" fmla="*/ 795645 w 1722191"/>
                      <a:gd name="connsiteY45" fmla="*/ 826957 h 2071140"/>
                      <a:gd name="connsiteX46" fmla="*/ 870596 w 1722191"/>
                      <a:gd name="connsiteY46" fmla="*/ 752006 h 2071140"/>
                      <a:gd name="connsiteX47" fmla="*/ 900576 w 1722191"/>
                      <a:gd name="connsiteY47" fmla="*/ 707035 h 2071140"/>
                      <a:gd name="connsiteX48" fmla="*/ 945546 w 1722191"/>
                      <a:gd name="connsiteY48" fmla="*/ 677055 h 2071140"/>
                      <a:gd name="connsiteX49" fmla="*/ 1065468 w 1722191"/>
                      <a:gd name="connsiteY49" fmla="*/ 497173 h 2071140"/>
                      <a:gd name="connsiteX50" fmla="*/ 1110438 w 1722191"/>
                      <a:gd name="connsiteY50" fmla="*/ 482183 h 2071140"/>
                      <a:gd name="connsiteX51" fmla="*/ 1200379 w 1722191"/>
                      <a:gd name="connsiteY51" fmla="*/ 422222 h 2071140"/>
                      <a:gd name="connsiteX52" fmla="*/ 1260340 w 1722191"/>
                      <a:gd name="connsiteY52" fmla="*/ 377252 h 2071140"/>
                      <a:gd name="connsiteX53" fmla="*/ 1365271 w 1722191"/>
                      <a:gd name="connsiteY53" fmla="*/ 362262 h 2071140"/>
                      <a:gd name="connsiteX54" fmla="*/ 1410242 w 1722191"/>
                      <a:gd name="connsiteY54" fmla="*/ 332281 h 2071140"/>
                      <a:gd name="connsiteX55" fmla="*/ 1425232 w 1722191"/>
                      <a:gd name="connsiteY55" fmla="*/ 272321 h 2071140"/>
                      <a:gd name="connsiteX56" fmla="*/ 1440222 w 1722191"/>
                      <a:gd name="connsiteY56" fmla="*/ 152399 h 2071140"/>
                      <a:gd name="connsiteX57" fmla="*/ 1455212 w 1722191"/>
                      <a:gd name="connsiteY57" fmla="*/ 107429 h 2071140"/>
                      <a:gd name="connsiteX58" fmla="*/ 1485192 w 1722191"/>
                      <a:gd name="connsiteY58" fmla="*/ 2498 h 207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722191" h="2071140">
                        <a:moveTo>
                          <a:pt x="1485192" y="2498"/>
                        </a:moveTo>
                        <a:cubicBezTo>
                          <a:pt x="1492687" y="0"/>
                          <a:pt x="1495673" y="62381"/>
                          <a:pt x="1500182" y="92439"/>
                        </a:cubicBezTo>
                        <a:cubicBezTo>
                          <a:pt x="1509187" y="152473"/>
                          <a:pt x="1513007" y="272263"/>
                          <a:pt x="1545153" y="347271"/>
                        </a:cubicBezTo>
                        <a:cubicBezTo>
                          <a:pt x="1553955" y="367810"/>
                          <a:pt x="1566331" y="386693"/>
                          <a:pt x="1575133" y="407232"/>
                        </a:cubicBezTo>
                        <a:cubicBezTo>
                          <a:pt x="1581357" y="421755"/>
                          <a:pt x="1582449" y="438390"/>
                          <a:pt x="1590123" y="452202"/>
                        </a:cubicBezTo>
                        <a:cubicBezTo>
                          <a:pt x="1607622" y="483700"/>
                          <a:pt x="1650084" y="542143"/>
                          <a:pt x="1650084" y="542143"/>
                        </a:cubicBezTo>
                        <a:cubicBezTo>
                          <a:pt x="1645087" y="582117"/>
                          <a:pt x="1650588" y="624879"/>
                          <a:pt x="1635094" y="662065"/>
                        </a:cubicBezTo>
                        <a:cubicBezTo>
                          <a:pt x="1614458" y="711592"/>
                          <a:pt x="1565467" y="721115"/>
                          <a:pt x="1530163" y="752006"/>
                        </a:cubicBezTo>
                        <a:cubicBezTo>
                          <a:pt x="1503573" y="775273"/>
                          <a:pt x="1455212" y="826957"/>
                          <a:pt x="1455212" y="826957"/>
                        </a:cubicBezTo>
                        <a:cubicBezTo>
                          <a:pt x="1459282" y="847306"/>
                          <a:pt x="1476120" y="937676"/>
                          <a:pt x="1485192" y="961868"/>
                        </a:cubicBezTo>
                        <a:cubicBezTo>
                          <a:pt x="1493038" y="982791"/>
                          <a:pt x="1506370" y="1001290"/>
                          <a:pt x="1515173" y="1021829"/>
                        </a:cubicBezTo>
                        <a:cubicBezTo>
                          <a:pt x="1521397" y="1036352"/>
                          <a:pt x="1523939" y="1052276"/>
                          <a:pt x="1530163" y="1066799"/>
                        </a:cubicBezTo>
                        <a:cubicBezTo>
                          <a:pt x="1538965" y="1087338"/>
                          <a:pt x="1549056" y="1107358"/>
                          <a:pt x="1560143" y="1126760"/>
                        </a:cubicBezTo>
                        <a:cubicBezTo>
                          <a:pt x="1569081" y="1142402"/>
                          <a:pt x="1582806" y="1155267"/>
                          <a:pt x="1590123" y="1171730"/>
                        </a:cubicBezTo>
                        <a:cubicBezTo>
                          <a:pt x="1602958" y="1200608"/>
                          <a:pt x="1610110" y="1231691"/>
                          <a:pt x="1620104" y="1261671"/>
                        </a:cubicBezTo>
                        <a:lnTo>
                          <a:pt x="1635094" y="1306642"/>
                        </a:lnTo>
                        <a:cubicBezTo>
                          <a:pt x="1625101" y="1501514"/>
                          <a:pt x="1722191" y="1735156"/>
                          <a:pt x="1605114" y="1891258"/>
                        </a:cubicBezTo>
                        <a:cubicBezTo>
                          <a:pt x="1589606" y="1911935"/>
                          <a:pt x="1542017" y="1981276"/>
                          <a:pt x="1515173" y="1996189"/>
                        </a:cubicBezTo>
                        <a:cubicBezTo>
                          <a:pt x="1487548" y="2011536"/>
                          <a:pt x="1455212" y="2016176"/>
                          <a:pt x="1425232" y="2026170"/>
                        </a:cubicBezTo>
                        <a:lnTo>
                          <a:pt x="1380261" y="2041160"/>
                        </a:lnTo>
                        <a:cubicBezTo>
                          <a:pt x="1355277" y="2036163"/>
                          <a:pt x="1330028" y="2032349"/>
                          <a:pt x="1305310" y="2026170"/>
                        </a:cubicBezTo>
                        <a:cubicBezTo>
                          <a:pt x="1289981" y="2022338"/>
                          <a:pt x="1275982" y="2008945"/>
                          <a:pt x="1260340" y="2011180"/>
                        </a:cubicBezTo>
                        <a:cubicBezTo>
                          <a:pt x="1238219" y="2014340"/>
                          <a:pt x="1221127" y="2032861"/>
                          <a:pt x="1200379" y="2041160"/>
                        </a:cubicBezTo>
                        <a:cubicBezTo>
                          <a:pt x="1171037" y="2052897"/>
                          <a:pt x="1110438" y="2071140"/>
                          <a:pt x="1110438" y="2071140"/>
                        </a:cubicBezTo>
                        <a:cubicBezTo>
                          <a:pt x="1025494" y="2066143"/>
                          <a:pt x="939841" y="2068184"/>
                          <a:pt x="855605" y="2056150"/>
                        </a:cubicBezTo>
                        <a:cubicBezTo>
                          <a:pt x="800431" y="2048268"/>
                          <a:pt x="800424" y="2023997"/>
                          <a:pt x="765664" y="1996189"/>
                        </a:cubicBezTo>
                        <a:cubicBezTo>
                          <a:pt x="751596" y="1984935"/>
                          <a:pt x="736336" y="1975147"/>
                          <a:pt x="720694" y="1966209"/>
                        </a:cubicBezTo>
                        <a:cubicBezTo>
                          <a:pt x="687327" y="1947142"/>
                          <a:pt x="653135" y="1930582"/>
                          <a:pt x="615763" y="1921239"/>
                        </a:cubicBezTo>
                        <a:cubicBezTo>
                          <a:pt x="591045" y="1915059"/>
                          <a:pt x="565638" y="1911977"/>
                          <a:pt x="540812" y="1906248"/>
                        </a:cubicBezTo>
                        <a:cubicBezTo>
                          <a:pt x="500663" y="1896983"/>
                          <a:pt x="460865" y="1886261"/>
                          <a:pt x="420891" y="1876268"/>
                        </a:cubicBezTo>
                        <a:cubicBezTo>
                          <a:pt x="401027" y="1877592"/>
                          <a:pt x="157400" y="1909414"/>
                          <a:pt x="91107" y="1876268"/>
                        </a:cubicBezTo>
                        <a:cubicBezTo>
                          <a:pt x="76974" y="1869202"/>
                          <a:pt x="83183" y="1845431"/>
                          <a:pt x="76117" y="1831298"/>
                        </a:cubicBezTo>
                        <a:cubicBezTo>
                          <a:pt x="17996" y="1715055"/>
                          <a:pt x="68828" y="1854397"/>
                          <a:pt x="31146" y="1741357"/>
                        </a:cubicBezTo>
                        <a:cubicBezTo>
                          <a:pt x="25065" y="1698788"/>
                          <a:pt x="0" y="1635060"/>
                          <a:pt x="31146" y="1591455"/>
                        </a:cubicBezTo>
                        <a:cubicBezTo>
                          <a:pt x="47575" y="1568454"/>
                          <a:pt x="71120" y="1551481"/>
                          <a:pt x="91107" y="1531494"/>
                        </a:cubicBezTo>
                        <a:cubicBezTo>
                          <a:pt x="116585" y="1506016"/>
                          <a:pt x="181048" y="1471534"/>
                          <a:pt x="181048" y="1471534"/>
                        </a:cubicBezTo>
                        <a:cubicBezTo>
                          <a:pt x="192835" y="1453854"/>
                          <a:pt x="228974" y="1408188"/>
                          <a:pt x="226019" y="1381593"/>
                        </a:cubicBezTo>
                        <a:cubicBezTo>
                          <a:pt x="222529" y="1350184"/>
                          <a:pt x="196038" y="1291652"/>
                          <a:pt x="196038" y="1291652"/>
                        </a:cubicBezTo>
                        <a:cubicBezTo>
                          <a:pt x="206032" y="1281658"/>
                          <a:pt x="214260" y="1269511"/>
                          <a:pt x="226019" y="1261671"/>
                        </a:cubicBezTo>
                        <a:cubicBezTo>
                          <a:pt x="246915" y="1247740"/>
                          <a:pt x="302397" y="1222412"/>
                          <a:pt x="330950" y="1216701"/>
                        </a:cubicBezTo>
                        <a:cubicBezTo>
                          <a:pt x="390557" y="1204780"/>
                          <a:pt x="451859" y="1201465"/>
                          <a:pt x="510832" y="1186721"/>
                        </a:cubicBezTo>
                        <a:lnTo>
                          <a:pt x="570792" y="1171730"/>
                        </a:lnTo>
                        <a:cubicBezTo>
                          <a:pt x="672864" y="1069661"/>
                          <a:pt x="513356" y="1225245"/>
                          <a:pt x="645743" y="1111770"/>
                        </a:cubicBezTo>
                        <a:cubicBezTo>
                          <a:pt x="667204" y="1093375"/>
                          <a:pt x="688745" y="1074422"/>
                          <a:pt x="705704" y="1051809"/>
                        </a:cubicBezTo>
                        <a:cubicBezTo>
                          <a:pt x="761483" y="977435"/>
                          <a:pt x="736815" y="1012635"/>
                          <a:pt x="780655" y="946878"/>
                        </a:cubicBezTo>
                        <a:cubicBezTo>
                          <a:pt x="785652" y="906904"/>
                          <a:pt x="778763" y="863534"/>
                          <a:pt x="795645" y="826957"/>
                        </a:cubicBezTo>
                        <a:cubicBezTo>
                          <a:pt x="810451" y="794877"/>
                          <a:pt x="845612" y="776990"/>
                          <a:pt x="870596" y="752006"/>
                        </a:cubicBezTo>
                        <a:cubicBezTo>
                          <a:pt x="883335" y="739267"/>
                          <a:pt x="887837" y="719774"/>
                          <a:pt x="900576" y="707035"/>
                        </a:cubicBezTo>
                        <a:cubicBezTo>
                          <a:pt x="913315" y="694296"/>
                          <a:pt x="930556" y="687048"/>
                          <a:pt x="945546" y="677055"/>
                        </a:cubicBezTo>
                        <a:lnTo>
                          <a:pt x="1065468" y="497173"/>
                        </a:lnTo>
                        <a:cubicBezTo>
                          <a:pt x="1074233" y="484026"/>
                          <a:pt x="1095448" y="487180"/>
                          <a:pt x="1110438" y="482183"/>
                        </a:cubicBezTo>
                        <a:lnTo>
                          <a:pt x="1200379" y="422222"/>
                        </a:lnTo>
                        <a:cubicBezTo>
                          <a:pt x="1221167" y="408364"/>
                          <a:pt x="1236861" y="385790"/>
                          <a:pt x="1260340" y="377252"/>
                        </a:cubicBezTo>
                        <a:cubicBezTo>
                          <a:pt x="1293545" y="365178"/>
                          <a:pt x="1330294" y="367259"/>
                          <a:pt x="1365271" y="362262"/>
                        </a:cubicBezTo>
                        <a:cubicBezTo>
                          <a:pt x="1380261" y="352268"/>
                          <a:pt x="1400248" y="347271"/>
                          <a:pt x="1410242" y="332281"/>
                        </a:cubicBezTo>
                        <a:cubicBezTo>
                          <a:pt x="1421670" y="315139"/>
                          <a:pt x="1421845" y="292642"/>
                          <a:pt x="1425232" y="272321"/>
                        </a:cubicBezTo>
                        <a:cubicBezTo>
                          <a:pt x="1431855" y="232584"/>
                          <a:pt x="1433016" y="192034"/>
                          <a:pt x="1440222" y="152399"/>
                        </a:cubicBezTo>
                        <a:cubicBezTo>
                          <a:pt x="1443049" y="136853"/>
                          <a:pt x="1451380" y="122758"/>
                          <a:pt x="1455212" y="107429"/>
                        </a:cubicBezTo>
                        <a:cubicBezTo>
                          <a:pt x="1480984" y="4341"/>
                          <a:pt x="1477697" y="4996"/>
                          <a:pt x="1485192" y="249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6CFAC476-FB80-46F5-21A9-6D0C5E8EDBD8}"/>
                    </a:ext>
                  </a:extLst>
                </p:cNvPr>
                <p:cNvGrpSpPr/>
                <p:nvPr/>
              </p:nvGrpSpPr>
              <p:grpSpPr>
                <a:xfrm>
                  <a:off x="116710" y="1531875"/>
                  <a:ext cx="1657532" cy="1841640"/>
                  <a:chOff x="217779" y="1362377"/>
                  <a:chExt cx="2601197" cy="2290040"/>
                </a:xfrm>
              </p:grpSpPr>
              <p:sp>
                <p:nvSpPr>
                  <p:cNvPr id="46" name="Freeform 45"/>
                  <p:cNvSpPr/>
                  <p:nvPr/>
                </p:nvSpPr>
                <p:spPr>
                  <a:xfrm>
                    <a:off x="827850" y="2457130"/>
                    <a:ext cx="1897596" cy="1195287"/>
                  </a:xfrm>
                  <a:custGeom>
                    <a:avLst/>
                    <a:gdLst>
                      <a:gd name="connsiteX0" fmla="*/ 4997 w 2763188"/>
                      <a:gd name="connsiteY0" fmla="*/ 1273370 h 1643060"/>
                      <a:gd name="connsiteX1" fmla="*/ 94938 w 2763188"/>
                      <a:gd name="connsiteY1" fmla="*/ 1303351 h 1643060"/>
                      <a:gd name="connsiteX2" fmla="*/ 199869 w 2763188"/>
                      <a:gd name="connsiteY2" fmla="*/ 1348321 h 1643060"/>
                      <a:gd name="connsiteX3" fmla="*/ 229850 w 2763188"/>
                      <a:gd name="connsiteY3" fmla="*/ 1378302 h 1643060"/>
                      <a:gd name="connsiteX4" fmla="*/ 274820 w 2763188"/>
                      <a:gd name="connsiteY4" fmla="*/ 1408282 h 1643060"/>
                      <a:gd name="connsiteX5" fmla="*/ 334781 w 2763188"/>
                      <a:gd name="connsiteY5" fmla="*/ 1498223 h 1643060"/>
                      <a:gd name="connsiteX6" fmla="*/ 724525 w 2763188"/>
                      <a:gd name="connsiteY6" fmla="*/ 1558183 h 1643060"/>
                      <a:gd name="connsiteX7" fmla="*/ 829456 w 2763188"/>
                      <a:gd name="connsiteY7" fmla="*/ 1543193 h 1643060"/>
                      <a:gd name="connsiteX8" fmla="*/ 874427 w 2763188"/>
                      <a:gd name="connsiteY8" fmla="*/ 1528203 h 1643060"/>
                      <a:gd name="connsiteX9" fmla="*/ 964368 w 2763188"/>
                      <a:gd name="connsiteY9" fmla="*/ 1543193 h 1643060"/>
                      <a:gd name="connsiteX10" fmla="*/ 1144250 w 2763188"/>
                      <a:gd name="connsiteY10" fmla="*/ 1528203 h 1643060"/>
                      <a:gd name="connsiteX11" fmla="*/ 1159240 w 2763188"/>
                      <a:gd name="connsiteY11" fmla="*/ 1483233 h 1643060"/>
                      <a:gd name="connsiteX12" fmla="*/ 1204210 w 2763188"/>
                      <a:gd name="connsiteY12" fmla="*/ 1453252 h 1643060"/>
                      <a:gd name="connsiteX13" fmla="*/ 1339122 w 2763188"/>
                      <a:gd name="connsiteY13" fmla="*/ 1378302 h 1643060"/>
                      <a:gd name="connsiteX14" fmla="*/ 1429063 w 2763188"/>
                      <a:gd name="connsiteY14" fmla="*/ 1333331 h 1643060"/>
                      <a:gd name="connsiteX15" fmla="*/ 1519004 w 2763188"/>
                      <a:gd name="connsiteY15" fmla="*/ 1273370 h 1643060"/>
                      <a:gd name="connsiteX16" fmla="*/ 1563974 w 2763188"/>
                      <a:gd name="connsiteY16" fmla="*/ 1243390 h 1643060"/>
                      <a:gd name="connsiteX17" fmla="*/ 1623935 w 2763188"/>
                      <a:gd name="connsiteY17" fmla="*/ 1228400 h 1643060"/>
                      <a:gd name="connsiteX18" fmla="*/ 1728866 w 2763188"/>
                      <a:gd name="connsiteY18" fmla="*/ 1183429 h 1643060"/>
                      <a:gd name="connsiteX19" fmla="*/ 1848788 w 2763188"/>
                      <a:gd name="connsiteY19" fmla="*/ 1153449 h 1643060"/>
                      <a:gd name="connsiteX20" fmla="*/ 1893758 w 2763188"/>
                      <a:gd name="connsiteY20" fmla="*/ 1078498 h 1643060"/>
                      <a:gd name="connsiteX21" fmla="*/ 1938728 w 2763188"/>
                      <a:gd name="connsiteY21" fmla="*/ 1003547 h 1643060"/>
                      <a:gd name="connsiteX22" fmla="*/ 1953719 w 2763188"/>
                      <a:gd name="connsiteY22" fmla="*/ 958577 h 1643060"/>
                      <a:gd name="connsiteX23" fmla="*/ 1998689 w 2763188"/>
                      <a:gd name="connsiteY23" fmla="*/ 928597 h 1643060"/>
                      <a:gd name="connsiteX24" fmla="*/ 2058650 w 2763188"/>
                      <a:gd name="connsiteY24" fmla="*/ 883626 h 1643060"/>
                      <a:gd name="connsiteX25" fmla="*/ 2163581 w 2763188"/>
                      <a:gd name="connsiteY25" fmla="*/ 868636 h 1643060"/>
                      <a:gd name="connsiteX26" fmla="*/ 2283502 w 2763188"/>
                      <a:gd name="connsiteY26" fmla="*/ 823665 h 1643060"/>
                      <a:gd name="connsiteX27" fmla="*/ 2313483 w 2763188"/>
                      <a:gd name="connsiteY27" fmla="*/ 793685 h 1643060"/>
                      <a:gd name="connsiteX28" fmla="*/ 2388433 w 2763188"/>
                      <a:gd name="connsiteY28" fmla="*/ 733724 h 1643060"/>
                      <a:gd name="connsiteX29" fmla="*/ 2448394 w 2763188"/>
                      <a:gd name="connsiteY29" fmla="*/ 658774 h 1643060"/>
                      <a:gd name="connsiteX30" fmla="*/ 2493365 w 2763188"/>
                      <a:gd name="connsiteY30" fmla="*/ 613803 h 1643060"/>
                      <a:gd name="connsiteX31" fmla="*/ 2643266 w 2763188"/>
                      <a:gd name="connsiteY31" fmla="*/ 523862 h 1643060"/>
                      <a:gd name="connsiteX32" fmla="*/ 2688237 w 2763188"/>
                      <a:gd name="connsiteY32" fmla="*/ 493882 h 1643060"/>
                      <a:gd name="connsiteX33" fmla="*/ 2718217 w 2763188"/>
                      <a:gd name="connsiteY33" fmla="*/ 448911 h 1643060"/>
                      <a:gd name="connsiteX34" fmla="*/ 2763188 w 2763188"/>
                      <a:gd name="connsiteY34" fmla="*/ 314000 h 1643060"/>
                      <a:gd name="connsiteX35" fmla="*/ 2733207 w 2763188"/>
                      <a:gd name="connsiteY35" fmla="*/ 224059 h 1643060"/>
                      <a:gd name="connsiteX36" fmla="*/ 2688237 w 2763188"/>
                      <a:gd name="connsiteY36" fmla="*/ 209069 h 1643060"/>
                      <a:gd name="connsiteX37" fmla="*/ 2463384 w 2763188"/>
                      <a:gd name="connsiteY37" fmla="*/ 224059 h 1643060"/>
                      <a:gd name="connsiteX38" fmla="*/ 2358453 w 2763188"/>
                      <a:gd name="connsiteY38" fmla="*/ 254039 h 1643060"/>
                      <a:gd name="connsiteX39" fmla="*/ 2268512 w 2763188"/>
                      <a:gd name="connsiteY39" fmla="*/ 299010 h 1643060"/>
                      <a:gd name="connsiteX40" fmla="*/ 2133601 w 2763188"/>
                      <a:gd name="connsiteY40" fmla="*/ 284020 h 1643060"/>
                      <a:gd name="connsiteX41" fmla="*/ 2088630 w 2763188"/>
                      <a:gd name="connsiteY41" fmla="*/ 269029 h 1643060"/>
                      <a:gd name="connsiteX42" fmla="*/ 2028669 w 2763188"/>
                      <a:gd name="connsiteY42" fmla="*/ 254039 h 1643060"/>
                      <a:gd name="connsiteX43" fmla="*/ 1893758 w 2763188"/>
                      <a:gd name="connsiteY43" fmla="*/ 209069 h 1643060"/>
                      <a:gd name="connsiteX44" fmla="*/ 1803817 w 2763188"/>
                      <a:gd name="connsiteY44" fmla="*/ 179088 h 1643060"/>
                      <a:gd name="connsiteX45" fmla="*/ 1728866 w 2763188"/>
                      <a:gd name="connsiteY45" fmla="*/ 164098 h 1643060"/>
                      <a:gd name="connsiteX46" fmla="*/ 1593955 w 2763188"/>
                      <a:gd name="connsiteY46" fmla="*/ 104138 h 1643060"/>
                      <a:gd name="connsiteX47" fmla="*/ 1548984 w 2763188"/>
                      <a:gd name="connsiteY47" fmla="*/ 89147 h 1643060"/>
                      <a:gd name="connsiteX48" fmla="*/ 1219201 w 2763188"/>
                      <a:gd name="connsiteY48" fmla="*/ 194079 h 1643060"/>
                      <a:gd name="connsiteX49" fmla="*/ 1204210 w 2763188"/>
                      <a:gd name="connsiteY49" fmla="*/ 239049 h 1643060"/>
                      <a:gd name="connsiteX50" fmla="*/ 1099279 w 2763188"/>
                      <a:gd name="connsiteY50" fmla="*/ 269029 h 1643060"/>
                      <a:gd name="connsiteX51" fmla="*/ 1009338 w 2763188"/>
                      <a:gd name="connsiteY51" fmla="*/ 299010 h 1643060"/>
                      <a:gd name="connsiteX52" fmla="*/ 874427 w 2763188"/>
                      <a:gd name="connsiteY52" fmla="*/ 448911 h 1643060"/>
                      <a:gd name="connsiteX53" fmla="*/ 844447 w 2763188"/>
                      <a:gd name="connsiteY53" fmla="*/ 493882 h 1643060"/>
                      <a:gd name="connsiteX54" fmla="*/ 829456 w 2763188"/>
                      <a:gd name="connsiteY54" fmla="*/ 538852 h 1643060"/>
                      <a:gd name="connsiteX55" fmla="*/ 784486 w 2763188"/>
                      <a:gd name="connsiteY55" fmla="*/ 568833 h 1643060"/>
                      <a:gd name="connsiteX56" fmla="*/ 739515 w 2763188"/>
                      <a:gd name="connsiteY56" fmla="*/ 613803 h 1643060"/>
                      <a:gd name="connsiteX57" fmla="*/ 694545 w 2763188"/>
                      <a:gd name="connsiteY57" fmla="*/ 763705 h 1643060"/>
                      <a:gd name="connsiteX58" fmla="*/ 679555 w 2763188"/>
                      <a:gd name="connsiteY58" fmla="*/ 808675 h 1643060"/>
                      <a:gd name="connsiteX59" fmla="*/ 664565 w 2763188"/>
                      <a:gd name="connsiteY59" fmla="*/ 853646 h 1643060"/>
                      <a:gd name="connsiteX60" fmla="*/ 574624 w 2763188"/>
                      <a:gd name="connsiteY60" fmla="*/ 913606 h 1643060"/>
                      <a:gd name="connsiteX61" fmla="*/ 484683 w 2763188"/>
                      <a:gd name="connsiteY61" fmla="*/ 973567 h 1643060"/>
                      <a:gd name="connsiteX62" fmla="*/ 409732 w 2763188"/>
                      <a:gd name="connsiteY62" fmla="*/ 1033528 h 1643060"/>
                      <a:gd name="connsiteX63" fmla="*/ 394742 w 2763188"/>
                      <a:gd name="connsiteY63" fmla="*/ 1078498 h 1643060"/>
                      <a:gd name="connsiteX64" fmla="*/ 334781 w 2763188"/>
                      <a:gd name="connsiteY64" fmla="*/ 1093488 h 1643060"/>
                      <a:gd name="connsiteX65" fmla="*/ 289810 w 2763188"/>
                      <a:gd name="connsiteY65" fmla="*/ 1108479 h 1643060"/>
                      <a:gd name="connsiteX66" fmla="*/ 184879 w 2763188"/>
                      <a:gd name="connsiteY66" fmla="*/ 1123469 h 1643060"/>
                      <a:gd name="connsiteX67" fmla="*/ 79948 w 2763188"/>
                      <a:gd name="connsiteY67" fmla="*/ 1153449 h 1643060"/>
                      <a:gd name="connsiteX68" fmla="*/ 64958 w 2763188"/>
                      <a:gd name="connsiteY68" fmla="*/ 1273370 h 1643060"/>
                      <a:gd name="connsiteX69" fmla="*/ 4997 w 2763188"/>
                      <a:gd name="connsiteY69" fmla="*/ 1273370 h 1643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</a:cxnLst>
                    <a:rect l="l" t="t" r="r" b="b"/>
                    <a:pathLst>
                      <a:path w="2763188" h="1643060">
                        <a:moveTo>
                          <a:pt x="4997" y="1273370"/>
                        </a:moveTo>
                        <a:cubicBezTo>
                          <a:pt x="9994" y="1278367"/>
                          <a:pt x="64958" y="1293357"/>
                          <a:pt x="94938" y="1303351"/>
                        </a:cubicBezTo>
                        <a:cubicBezTo>
                          <a:pt x="134913" y="1316676"/>
                          <a:pt x="162820" y="1323622"/>
                          <a:pt x="199869" y="1348321"/>
                        </a:cubicBezTo>
                        <a:cubicBezTo>
                          <a:pt x="211628" y="1356161"/>
                          <a:pt x="218814" y="1369473"/>
                          <a:pt x="229850" y="1378302"/>
                        </a:cubicBezTo>
                        <a:cubicBezTo>
                          <a:pt x="243918" y="1389556"/>
                          <a:pt x="259830" y="1398289"/>
                          <a:pt x="274820" y="1408282"/>
                        </a:cubicBezTo>
                        <a:lnTo>
                          <a:pt x="334781" y="1498223"/>
                        </a:lnTo>
                        <a:cubicBezTo>
                          <a:pt x="431339" y="1643060"/>
                          <a:pt x="346758" y="1542443"/>
                          <a:pt x="724525" y="1558183"/>
                        </a:cubicBezTo>
                        <a:cubicBezTo>
                          <a:pt x="759502" y="1553186"/>
                          <a:pt x="794810" y="1550122"/>
                          <a:pt x="829456" y="1543193"/>
                        </a:cubicBezTo>
                        <a:cubicBezTo>
                          <a:pt x="844950" y="1540094"/>
                          <a:pt x="858626" y="1528203"/>
                          <a:pt x="874427" y="1528203"/>
                        </a:cubicBezTo>
                        <a:cubicBezTo>
                          <a:pt x="904821" y="1528203"/>
                          <a:pt x="934388" y="1538196"/>
                          <a:pt x="964368" y="1543193"/>
                        </a:cubicBezTo>
                        <a:cubicBezTo>
                          <a:pt x="1024329" y="1538196"/>
                          <a:pt x="1086742" y="1545898"/>
                          <a:pt x="1144250" y="1528203"/>
                        </a:cubicBezTo>
                        <a:cubicBezTo>
                          <a:pt x="1159352" y="1523556"/>
                          <a:pt x="1149369" y="1495571"/>
                          <a:pt x="1159240" y="1483233"/>
                        </a:cubicBezTo>
                        <a:cubicBezTo>
                          <a:pt x="1170494" y="1469165"/>
                          <a:pt x="1188933" y="1462800"/>
                          <a:pt x="1204210" y="1453252"/>
                        </a:cubicBezTo>
                        <a:cubicBezTo>
                          <a:pt x="1403954" y="1328411"/>
                          <a:pt x="1172085" y="1473752"/>
                          <a:pt x="1339122" y="1378302"/>
                        </a:cubicBezTo>
                        <a:cubicBezTo>
                          <a:pt x="1420489" y="1331806"/>
                          <a:pt x="1346609" y="1360815"/>
                          <a:pt x="1429063" y="1333331"/>
                        </a:cubicBezTo>
                        <a:cubicBezTo>
                          <a:pt x="1514310" y="1248084"/>
                          <a:pt x="1432229" y="1316758"/>
                          <a:pt x="1519004" y="1273370"/>
                        </a:cubicBezTo>
                        <a:cubicBezTo>
                          <a:pt x="1535118" y="1265313"/>
                          <a:pt x="1547415" y="1250487"/>
                          <a:pt x="1563974" y="1243390"/>
                        </a:cubicBezTo>
                        <a:cubicBezTo>
                          <a:pt x="1582910" y="1235274"/>
                          <a:pt x="1604645" y="1235634"/>
                          <a:pt x="1623935" y="1228400"/>
                        </a:cubicBezTo>
                        <a:cubicBezTo>
                          <a:pt x="1709725" y="1196229"/>
                          <a:pt x="1654426" y="1202039"/>
                          <a:pt x="1728866" y="1183429"/>
                        </a:cubicBezTo>
                        <a:lnTo>
                          <a:pt x="1848788" y="1153449"/>
                        </a:lnTo>
                        <a:cubicBezTo>
                          <a:pt x="1891252" y="1026057"/>
                          <a:pt x="1832029" y="1181381"/>
                          <a:pt x="1893758" y="1078498"/>
                        </a:cubicBezTo>
                        <a:cubicBezTo>
                          <a:pt x="1952136" y="981201"/>
                          <a:pt x="1862765" y="1079513"/>
                          <a:pt x="1938728" y="1003547"/>
                        </a:cubicBezTo>
                        <a:cubicBezTo>
                          <a:pt x="1943725" y="988557"/>
                          <a:pt x="1943848" y="970915"/>
                          <a:pt x="1953719" y="958577"/>
                        </a:cubicBezTo>
                        <a:cubicBezTo>
                          <a:pt x="1964973" y="944509"/>
                          <a:pt x="1984029" y="939068"/>
                          <a:pt x="1998689" y="928597"/>
                        </a:cubicBezTo>
                        <a:cubicBezTo>
                          <a:pt x="2019019" y="914075"/>
                          <a:pt x="2035170" y="892164"/>
                          <a:pt x="2058650" y="883626"/>
                        </a:cubicBezTo>
                        <a:cubicBezTo>
                          <a:pt x="2091855" y="871551"/>
                          <a:pt x="2128604" y="873633"/>
                          <a:pt x="2163581" y="868636"/>
                        </a:cubicBezTo>
                        <a:cubicBezTo>
                          <a:pt x="2196189" y="857767"/>
                          <a:pt x="2258405" y="838006"/>
                          <a:pt x="2283502" y="823665"/>
                        </a:cubicBezTo>
                        <a:cubicBezTo>
                          <a:pt x="2295773" y="816653"/>
                          <a:pt x="2302447" y="802514"/>
                          <a:pt x="2313483" y="793685"/>
                        </a:cubicBezTo>
                        <a:cubicBezTo>
                          <a:pt x="2408021" y="718056"/>
                          <a:pt x="2316054" y="806105"/>
                          <a:pt x="2388433" y="733724"/>
                        </a:cubicBezTo>
                        <a:cubicBezTo>
                          <a:pt x="2413043" y="659900"/>
                          <a:pt x="2385806" y="710931"/>
                          <a:pt x="2448394" y="658774"/>
                        </a:cubicBezTo>
                        <a:cubicBezTo>
                          <a:pt x="2464680" y="645202"/>
                          <a:pt x="2476631" y="626818"/>
                          <a:pt x="2493365" y="613803"/>
                        </a:cubicBezTo>
                        <a:cubicBezTo>
                          <a:pt x="2594910" y="534823"/>
                          <a:pt x="2555412" y="574064"/>
                          <a:pt x="2643266" y="523862"/>
                        </a:cubicBezTo>
                        <a:cubicBezTo>
                          <a:pt x="2658908" y="514924"/>
                          <a:pt x="2673247" y="503875"/>
                          <a:pt x="2688237" y="493882"/>
                        </a:cubicBezTo>
                        <a:cubicBezTo>
                          <a:pt x="2698230" y="478892"/>
                          <a:pt x="2710160" y="465025"/>
                          <a:pt x="2718217" y="448911"/>
                        </a:cubicBezTo>
                        <a:cubicBezTo>
                          <a:pt x="2746440" y="392465"/>
                          <a:pt x="2748874" y="371252"/>
                          <a:pt x="2763188" y="314000"/>
                        </a:cubicBezTo>
                        <a:cubicBezTo>
                          <a:pt x="2753194" y="284020"/>
                          <a:pt x="2751575" y="249775"/>
                          <a:pt x="2733207" y="224059"/>
                        </a:cubicBezTo>
                        <a:cubicBezTo>
                          <a:pt x="2724023" y="211201"/>
                          <a:pt x="2704038" y="209069"/>
                          <a:pt x="2688237" y="209069"/>
                        </a:cubicBezTo>
                        <a:cubicBezTo>
                          <a:pt x="2613120" y="209069"/>
                          <a:pt x="2538335" y="219062"/>
                          <a:pt x="2463384" y="224059"/>
                        </a:cubicBezTo>
                        <a:cubicBezTo>
                          <a:pt x="2452185" y="226859"/>
                          <a:pt x="2373812" y="244823"/>
                          <a:pt x="2358453" y="254039"/>
                        </a:cubicBezTo>
                        <a:cubicBezTo>
                          <a:pt x="2262992" y="311316"/>
                          <a:pt x="2416403" y="262038"/>
                          <a:pt x="2268512" y="299010"/>
                        </a:cubicBezTo>
                        <a:cubicBezTo>
                          <a:pt x="2223542" y="294013"/>
                          <a:pt x="2178232" y="291459"/>
                          <a:pt x="2133601" y="284020"/>
                        </a:cubicBezTo>
                        <a:cubicBezTo>
                          <a:pt x="2118015" y="281422"/>
                          <a:pt x="2103823" y="273370"/>
                          <a:pt x="2088630" y="269029"/>
                        </a:cubicBezTo>
                        <a:cubicBezTo>
                          <a:pt x="2068821" y="263369"/>
                          <a:pt x="2048656" y="259036"/>
                          <a:pt x="2028669" y="254039"/>
                        </a:cubicBezTo>
                        <a:cubicBezTo>
                          <a:pt x="1945640" y="198686"/>
                          <a:pt x="2023013" y="241383"/>
                          <a:pt x="1893758" y="209069"/>
                        </a:cubicBezTo>
                        <a:cubicBezTo>
                          <a:pt x="1863099" y="201404"/>
                          <a:pt x="1834805" y="185286"/>
                          <a:pt x="1803817" y="179088"/>
                        </a:cubicBezTo>
                        <a:lnTo>
                          <a:pt x="1728866" y="164098"/>
                        </a:lnTo>
                        <a:cubicBezTo>
                          <a:pt x="1657600" y="116588"/>
                          <a:pt x="1700989" y="139816"/>
                          <a:pt x="1593955" y="104138"/>
                        </a:cubicBezTo>
                        <a:lnTo>
                          <a:pt x="1548984" y="89147"/>
                        </a:lnTo>
                        <a:cubicBezTo>
                          <a:pt x="1166262" y="107373"/>
                          <a:pt x="1262331" y="0"/>
                          <a:pt x="1219201" y="194079"/>
                        </a:cubicBezTo>
                        <a:cubicBezTo>
                          <a:pt x="1215773" y="209504"/>
                          <a:pt x="1215383" y="227876"/>
                          <a:pt x="1204210" y="239049"/>
                        </a:cubicBezTo>
                        <a:cubicBezTo>
                          <a:pt x="1197013" y="246246"/>
                          <a:pt x="1099835" y="268862"/>
                          <a:pt x="1099279" y="269029"/>
                        </a:cubicBezTo>
                        <a:cubicBezTo>
                          <a:pt x="1069010" y="278110"/>
                          <a:pt x="1009338" y="299010"/>
                          <a:pt x="1009338" y="299010"/>
                        </a:cubicBezTo>
                        <a:cubicBezTo>
                          <a:pt x="921649" y="386699"/>
                          <a:pt x="933099" y="366769"/>
                          <a:pt x="874427" y="448911"/>
                        </a:cubicBezTo>
                        <a:cubicBezTo>
                          <a:pt x="863955" y="463571"/>
                          <a:pt x="852504" y="477768"/>
                          <a:pt x="844447" y="493882"/>
                        </a:cubicBezTo>
                        <a:cubicBezTo>
                          <a:pt x="837381" y="508015"/>
                          <a:pt x="839327" y="526514"/>
                          <a:pt x="829456" y="538852"/>
                        </a:cubicBezTo>
                        <a:cubicBezTo>
                          <a:pt x="818202" y="552920"/>
                          <a:pt x="798326" y="557299"/>
                          <a:pt x="784486" y="568833"/>
                        </a:cubicBezTo>
                        <a:cubicBezTo>
                          <a:pt x="768200" y="582404"/>
                          <a:pt x="754505" y="598813"/>
                          <a:pt x="739515" y="613803"/>
                        </a:cubicBezTo>
                        <a:cubicBezTo>
                          <a:pt x="716861" y="704421"/>
                          <a:pt x="731039" y="654221"/>
                          <a:pt x="694545" y="763705"/>
                        </a:cubicBezTo>
                        <a:lnTo>
                          <a:pt x="679555" y="808675"/>
                        </a:lnTo>
                        <a:cubicBezTo>
                          <a:pt x="674558" y="823665"/>
                          <a:pt x="675738" y="842473"/>
                          <a:pt x="664565" y="853646"/>
                        </a:cubicBezTo>
                        <a:cubicBezTo>
                          <a:pt x="607302" y="910907"/>
                          <a:pt x="665377" y="859154"/>
                          <a:pt x="574624" y="913606"/>
                        </a:cubicBezTo>
                        <a:cubicBezTo>
                          <a:pt x="543727" y="932144"/>
                          <a:pt x="514663" y="953580"/>
                          <a:pt x="484683" y="973567"/>
                        </a:cubicBezTo>
                        <a:cubicBezTo>
                          <a:pt x="427950" y="1011389"/>
                          <a:pt x="452453" y="990806"/>
                          <a:pt x="409732" y="1033528"/>
                        </a:cubicBezTo>
                        <a:cubicBezTo>
                          <a:pt x="404735" y="1048518"/>
                          <a:pt x="407080" y="1068627"/>
                          <a:pt x="394742" y="1078498"/>
                        </a:cubicBezTo>
                        <a:cubicBezTo>
                          <a:pt x="378654" y="1091368"/>
                          <a:pt x="354590" y="1087828"/>
                          <a:pt x="334781" y="1093488"/>
                        </a:cubicBezTo>
                        <a:cubicBezTo>
                          <a:pt x="319588" y="1097829"/>
                          <a:pt x="305304" y="1105380"/>
                          <a:pt x="289810" y="1108479"/>
                        </a:cubicBezTo>
                        <a:cubicBezTo>
                          <a:pt x="255164" y="1115408"/>
                          <a:pt x="219641" y="1117149"/>
                          <a:pt x="184879" y="1123469"/>
                        </a:cubicBezTo>
                        <a:cubicBezTo>
                          <a:pt x="143472" y="1130998"/>
                          <a:pt x="118477" y="1140606"/>
                          <a:pt x="79948" y="1153449"/>
                        </a:cubicBezTo>
                        <a:cubicBezTo>
                          <a:pt x="74951" y="1193423"/>
                          <a:pt x="76534" y="1234784"/>
                          <a:pt x="64958" y="1273370"/>
                        </a:cubicBezTo>
                        <a:cubicBezTo>
                          <a:pt x="60897" y="1286907"/>
                          <a:pt x="0" y="1268373"/>
                          <a:pt x="4997" y="127337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Freeform 40"/>
                  <p:cNvSpPr/>
                  <p:nvPr/>
                </p:nvSpPr>
                <p:spPr>
                  <a:xfrm>
                    <a:off x="217779" y="1362377"/>
                    <a:ext cx="2459938" cy="1993647"/>
                  </a:xfrm>
                  <a:custGeom>
                    <a:avLst/>
                    <a:gdLst>
                      <a:gd name="connsiteX0" fmla="*/ 2498 w 4080605"/>
                      <a:gd name="connsiteY0" fmla="*/ 2503357 h 3739759"/>
                      <a:gd name="connsiteX1" fmla="*/ 32478 w 4080605"/>
                      <a:gd name="connsiteY1" fmla="*/ 2548328 h 3739759"/>
                      <a:gd name="connsiteX2" fmla="*/ 107429 w 4080605"/>
                      <a:gd name="connsiteY2" fmla="*/ 2623278 h 3739759"/>
                      <a:gd name="connsiteX3" fmla="*/ 122419 w 4080605"/>
                      <a:gd name="connsiteY3" fmla="*/ 2968052 h 3739759"/>
                      <a:gd name="connsiteX4" fmla="*/ 137409 w 4080605"/>
                      <a:gd name="connsiteY4" fmla="*/ 3028013 h 3739759"/>
                      <a:gd name="connsiteX5" fmla="*/ 197370 w 4080605"/>
                      <a:gd name="connsiteY5" fmla="*/ 3087974 h 3739759"/>
                      <a:gd name="connsiteX6" fmla="*/ 227350 w 4080605"/>
                      <a:gd name="connsiteY6" fmla="*/ 3132944 h 3739759"/>
                      <a:gd name="connsiteX7" fmla="*/ 257331 w 4080605"/>
                      <a:gd name="connsiteY7" fmla="*/ 3162924 h 3739759"/>
                      <a:gd name="connsiteX8" fmla="*/ 272321 w 4080605"/>
                      <a:gd name="connsiteY8" fmla="*/ 3207895 h 3739759"/>
                      <a:gd name="connsiteX9" fmla="*/ 332282 w 4080605"/>
                      <a:gd name="connsiteY9" fmla="*/ 3282846 h 3739759"/>
                      <a:gd name="connsiteX10" fmla="*/ 422223 w 4080605"/>
                      <a:gd name="connsiteY10" fmla="*/ 3402767 h 3739759"/>
                      <a:gd name="connsiteX11" fmla="*/ 512164 w 4080605"/>
                      <a:gd name="connsiteY11" fmla="*/ 3462728 h 3739759"/>
                      <a:gd name="connsiteX12" fmla="*/ 602105 w 4080605"/>
                      <a:gd name="connsiteY12" fmla="*/ 3552669 h 3739759"/>
                      <a:gd name="connsiteX13" fmla="*/ 617095 w 4080605"/>
                      <a:gd name="connsiteY13" fmla="*/ 3597639 h 3739759"/>
                      <a:gd name="connsiteX14" fmla="*/ 662065 w 4080605"/>
                      <a:gd name="connsiteY14" fmla="*/ 3642610 h 3739759"/>
                      <a:gd name="connsiteX15" fmla="*/ 766996 w 4080605"/>
                      <a:gd name="connsiteY15" fmla="*/ 3702570 h 3739759"/>
                      <a:gd name="connsiteX16" fmla="*/ 991849 w 4080605"/>
                      <a:gd name="connsiteY16" fmla="*/ 3687580 h 3739759"/>
                      <a:gd name="connsiteX17" fmla="*/ 1396583 w 4080605"/>
                      <a:gd name="connsiteY17" fmla="*/ 3642610 h 3739759"/>
                      <a:gd name="connsiteX18" fmla="*/ 1411573 w 4080605"/>
                      <a:gd name="connsiteY18" fmla="*/ 3597639 h 3739759"/>
                      <a:gd name="connsiteX19" fmla="*/ 1516505 w 4080605"/>
                      <a:gd name="connsiteY19" fmla="*/ 3522688 h 3739759"/>
                      <a:gd name="connsiteX20" fmla="*/ 1651416 w 4080605"/>
                      <a:gd name="connsiteY20" fmla="*/ 3507698 h 3739759"/>
                      <a:gd name="connsiteX21" fmla="*/ 1711377 w 4080605"/>
                      <a:gd name="connsiteY21" fmla="*/ 3402767 h 3739759"/>
                      <a:gd name="connsiteX22" fmla="*/ 1756347 w 4080605"/>
                      <a:gd name="connsiteY22" fmla="*/ 3372787 h 3739759"/>
                      <a:gd name="connsiteX23" fmla="*/ 1831298 w 4080605"/>
                      <a:gd name="connsiteY23" fmla="*/ 3312826 h 3739759"/>
                      <a:gd name="connsiteX24" fmla="*/ 1921239 w 4080605"/>
                      <a:gd name="connsiteY24" fmla="*/ 3267856 h 3739759"/>
                      <a:gd name="connsiteX25" fmla="*/ 1951219 w 4080605"/>
                      <a:gd name="connsiteY25" fmla="*/ 3177915 h 3739759"/>
                      <a:gd name="connsiteX26" fmla="*/ 1966209 w 4080605"/>
                      <a:gd name="connsiteY26" fmla="*/ 3132944 h 3739759"/>
                      <a:gd name="connsiteX27" fmla="*/ 1996190 w 4080605"/>
                      <a:gd name="connsiteY27" fmla="*/ 2923082 h 3739759"/>
                      <a:gd name="connsiteX28" fmla="*/ 2026170 w 4080605"/>
                      <a:gd name="connsiteY28" fmla="*/ 2893101 h 3739759"/>
                      <a:gd name="connsiteX29" fmla="*/ 2071141 w 4080605"/>
                      <a:gd name="connsiteY29" fmla="*/ 2863121 h 3739759"/>
                      <a:gd name="connsiteX30" fmla="*/ 2101121 w 4080605"/>
                      <a:gd name="connsiteY30" fmla="*/ 2818151 h 3739759"/>
                      <a:gd name="connsiteX31" fmla="*/ 2146091 w 4080605"/>
                      <a:gd name="connsiteY31" fmla="*/ 2803160 h 3739759"/>
                      <a:gd name="connsiteX32" fmla="*/ 2191062 w 4080605"/>
                      <a:gd name="connsiteY32" fmla="*/ 2773180 h 3739759"/>
                      <a:gd name="connsiteX33" fmla="*/ 2266013 w 4080605"/>
                      <a:gd name="connsiteY33" fmla="*/ 2698229 h 3739759"/>
                      <a:gd name="connsiteX34" fmla="*/ 2400924 w 4080605"/>
                      <a:gd name="connsiteY34" fmla="*/ 2653259 h 3739759"/>
                      <a:gd name="connsiteX35" fmla="*/ 2445895 w 4080605"/>
                      <a:gd name="connsiteY35" fmla="*/ 2638269 h 3739759"/>
                      <a:gd name="connsiteX36" fmla="*/ 2520846 w 4080605"/>
                      <a:gd name="connsiteY36" fmla="*/ 2578308 h 3739759"/>
                      <a:gd name="connsiteX37" fmla="*/ 2535836 w 4080605"/>
                      <a:gd name="connsiteY37" fmla="*/ 2518347 h 3739759"/>
                      <a:gd name="connsiteX38" fmla="*/ 2550826 w 4080605"/>
                      <a:gd name="connsiteY38" fmla="*/ 2473377 h 3739759"/>
                      <a:gd name="connsiteX39" fmla="*/ 2580806 w 4080605"/>
                      <a:gd name="connsiteY39" fmla="*/ 2338465 h 3739759"/>
                      <a:gd name="connsiteX40" fmla="*/ 2610786 w 4080605"/>
                      <a:gd name="connsiteY40" fmla="*/ 2293495 h 3739759"/>
                      <a:gd name="connsiteX41" fmla="*/ 2655757 w 4080605"/>
                      <a:gd name="connsiteY41" fmla="*/ 2263515 h 3739759"/>
                      <a:gd name="connsiteX42" fmla="*/ 2685737 w 4080605"/>
                      <a:gd name="connsiteY42" fmla="*/ 2233534 h 3739759"/>
                      <a:gd name="connsiteX43" fmla="*/ 2700727 w 4080605"/>
                      <a:gd name="connsiteY43" fmla="*/ 2188564 h 3739759"/>
                      <a:gd name="connsiteX44" fmla="*/ 2745698 w 4080605"/>
                      <a:gd name="connsiteY44" fmla="*/ 2158583 h 3739759"/>
                      <a:gd name="connsiteX45" fmla="*/ 2775678 w 4080605"/>
                      <a:gd name="connsiteY45" fmla="*/ 2113613 h 3739759"/>
                      <a:gd name="connsiteX46" fmla="*/ 2835639 w 4080605"/>
                      <a:gd name="connsiteY46" fmla="*/ 1978701 h 3739759"/>
                      <a:gd name="connsiteX47" fmla="*/ 2850629 w 4080605"/>
                      <a:gd name="connsiteY47" fmla="*/ 1933731 h 3739759"/>
                      <a:gd name="connsiteX48" fmla="*/ 2895600 w 4080605"/>
                      <a:gd name="connsiteY48" fmla="*/ 1903751 h 3739759"/>
                      <a:gd name="connsiteX49" fmla="*/ 3135442 w 4080605"/>
                      <a:gd name="connsiteY49" fmla="*/ 1858780 h 3739759"/>
                      <a:gd name="connsiteX50" fmla="*/ 3180413 w 4080605"/>
                      <a:gd name="connsiteY50" fmla="*/ 1828800 h 3739759"/>
                      <a:gd name="connsiteX51" fmla="*/ 3225383 w 4080605"/>
                      <a:gd name="connsiteY51" fmla="*/ 1813810 h 3739759"/>
                      <a:gd name="connsiteX52" fmla="*/ 3285344 w 4080605"/>
                      <a:gd name="connsiteY52" fmla="*/ 1738859 h 3739759"/>
                      <a:gd name="connsiteX53" fmla="*/ 3330314 w 4080605"/>
                      <a:gd name="connsiteY53" fmla="*/ 1723869 h 3739759"/>
                      <a:gd name="connsiteX54" fmla="*/ 3405265 w 4080605"/>
                      <a:gd name="connsiteY54" fmla="*/ 1603947 h 3739759"/>
                      <a:gd name="connsiteX55" fmla="*/ 3435246 w 4080605"/>
                      <a:gd name="connsiteY55" fmla="*/ 1543987 h 3739759"/>
                      <a:gd name="connsiteX56" fmla="*/ 3465226 w 4080605"/>
                      <a:gd name="connsiteY56" fmla="*/ 1439056 h 3739759"/>
                      <a:gd name="connsiteX57" fmla="*/ 3495206 w 4080605"/>
                      <a:gd name="connsiteY57" fmla="*/ 1394085 h 3739759"/>
                      <a:gd name="connsiteX58" fmla="*/ 3510196 w 4080605"/>
                      <a:gd name="connsiteY58" fmla="*/ 1349115 h 3739759"/>
                      <a:gd name="connsiteX59" fmla="*/ 3555167 w 4080605"/>
                      <a:gd name="connsiteY59" fmla="*/ 1304144 h 3739759"/>
                      <a:gd name="connsiteX60" fmla="*/ 3615127 w 4080605"/>
                      <a:gd name="connsiteY60" fmla="*/ 1229193 h 3739759"/>
                      <a:gd name="connsiteX61" fmla="*/ 3660098 w 4080605"/>
                      <a:gd name="connsiteY61" fmla="*/ 1214203 h 3739759"/>
                      <a:gd name="connsiteX62" fmla="*/ 3765029 w 4080605"/>
                      <a:gd name="connsiteY62" fmla="*/ 1154242 h 3739759"/>
                      <a:gd name="connsiteX63" fmla="*/ 3869960 w 4080605"/>
                      <a:gd name="connsiteY63" fmla="*/ 1079292 h 3739759"/>
                      <a:gd name="connsiteX64" fmla="*/ 3914931 w 4080605"/>
                      <a:gd name="connsiteY64" fmla="*/ 1049311 h 3739759"/>
                      <a:gd name="connsiteX65" fmla="*/ 4019862 w 4080605"/>
                      <a:gd name="connsiteY65" fmla="*/ 1019331 h 3739759"/>
                      <a:gd name="connsiteX66" fmla="*/ 4034852 w 4080605"/>
                      <a:gd name="connsiteY66" fmla="*/ 974360 h 3739759"/>
                      <a:gd name="connsiteX67" fmla="*/ 4064832 w 4080605"/>
                      <a:gd name="connsiteY67" fmla="*/ 929390 h 3739759"/>
                      <a:gd name="connsiteX68" fmla="*/ 4019862 w 4080605"/>
                      <a:gd name="connsiteY68" fmla="*/ 629587 h 3739759"/>
                      <a:gd name="connsiteX69" fmla="*/ 3959901 w 4080605"/>
                      <a:gd name="connsiteY69" fmla="*/ 494675 h 3739759"/>
                      <a:gd name="connsiteX70" fmla="*/ 3899941 w 4080605"/>
                      <a:gd name="connsiteY70" fmla="*/ 344774 h 3739759"/>
                      <a:gd name="connsiteX71" fmla="*/ 3824990 w 4080605"/>
                      <a:gd name="connsiteY71" fmla="*/ 269823 h 3739759"/>
                      <a:gd name="connsiteX72" fmla="*/ 3750039 w 4080605"/>
                      <a:gd name="connsiteY72" fmla="*/ 254833 h 3739759"/>
                      <a:gd name="connsiteX73" fmla="*/ 3630118 w 4080605"/>
                      <a:gd name="connsiteY73" fmla="*/ 224852 h 3739759"/>
                      <a:gd name="connsiteX74" fmla="*/ 3555167 w 4080605"/>
                      <a:gd name="connsiteY74" fmla="*/ 209862 h 3739759"/>
                      <a:gd name="connsiteX75" fmla="*/ 3465226 w 4080605"/>
                      <a:gd name="connsiteY75" fmla="*/ 179882 h 3739759"/>
                      <a:gd name="connsiteX76" fmla="*/ 3405265 w 4080605"/>
                      <a:gd name="connsiteY76" fmla="*/ 149901 h 3739759"/>
                      <a:gd name="connsiteX77" fmla="*/ 3345305 w 4080605"/>
                      <a:gd name="connsiteY77" fmla="*/ 134911 h 3739759"/>
                      <a:gd name="connsiteX78" fmla="*/ 3255364 w 4080605"/>
                      <a:gd name="connsiteY78" fmla="*/ 104931 h 3739759"/>
                      <a:gd name="connsiteX79" fmla="*/ 3210393 w 4080605"/>
                      <a:gd name="connsiteY79" fmla="*/ 89941 h 3739759"/>
                      <a:gd name="connsiteX80" fmla="*/ 3165423 w 4080605"/>
                      <a:gd name="connsiteY80" fmla="*/ 59960 h 3739759"/>
                      <a:gd name="connsiteX81" fmla="*/ 3015521 w 4080605"/>
                      <a:gd name="connsiteY81" fmla="*/ 14990 h 3739759"/>
                      <a:gd name="connsiteX82" fmla="*/ 2880609 w 4080605"/>
                      <a:gd name="connsiteY82" fmla="*/ 0 h 3739759"/>
                      <a:gd name="connsiteX83" fmla="*/ 2625777 w 4080605"/>
                      <a:gd name="connsiteY83" fmla="*/ 29980 h 3739759"/>
                      <a:gd name="connsiteX84" fmla="*/ 2535836 w 4080605"/>
                      <a:gd name="connsiteY84" fmla="*/ 59960 h 3739759"/>
                      <a:gd name="connsiteX85" fmla="*/ 2490865 w 4080605"/>
                      <a:gd name="connsiteY85" fmla="*/ 89941 h 3739759"/>
                      <a:gd name="connsiteX86" fmla="*/ 2221042 w 4080605"/>
                      <a:gd name="connsiteY86" fmla="*/ 104931 h 3739759"/>
                      <a:gd name="connsiteX87" fmla="*/ 2236032 w 4080605"/>
                      <a:gd name="connsiteY87" fmla="*/ 194872 h 3739759"/>
                      <a:gd name="connsiteX88" fmla="*/ 2266013 w 4080605"/>
                      <a:gd name="connsiteY88" fmla="*/ 224852 h 3739759"/>
                      <a:gd name="connsiteX89" fmla="*/ 2295993 w 4080605"/>
                      <a:gd name="connsiteY89" fmla="*/ 269823 h 3739759"/>
                      <a:gd name="connsiteX90" fmla="*/ 2310983 w 4080605"/>
                      <a:gd name="connsiteY90" fmla="*/ 314793 h 3739759"/>
                      <a:gd name="connsiteX91" fmla="*/ 2355954 w 4080605"/>
                      <a:gd name="connsiteY91" fmla="*/ 329783 h 3739759"/>
                      <a:gd name="connsiteX92" fmla="*/ 2655757 w 4080605"/>
                      <a:gd name="connsiteY92" fmla="*/ 344774 h 3739759"/>
                      <a:gd name="connsiteX93" fmla="*/ 2700727 w 4080605"/>
                      <a:gd name="connsiteY93" fmla="*/ 359764 h 3739759"/>
                      <a:gd name="connsiteX94" fmla="*/ 2880609 w 4080605"/>
                      <a:gd name="connsiteY94" fmla="*/ 374754 h 3739759"/>
                      <a:gd name="connsiteX95" fmla="*/ 2925580 w 4080605"/>
                      <a:gd name="connsiteY95" fmla="*/ 434715 h 3739759"/>
                      <a:gd name="connsiteX96" fmla="*/ 2985541 w 4080605"/>
                      <a:gd name="connsiteY96" fmla="*/ 524656 h 3739759"/>
                      <a:gd name="connsiteX97" fmla="*/ 3015521 w 4080605"/>
                      <a:gd name="connsiteY97" fmla="*/ 569626 h 3739759"/>
                      <a:gd name="connsiteX98" fmla="*/ 3030511 w 4080605"/>
                      <a:gd name="connsiteY98" fmla="*/ 629587 h 3739759"/>
                      <a:gd name="connsiteX99" fmla="*/ 2985541 w 4080605"/>
                      <a:gd name="connsiteY99" fmla="*/ 929390 h 3739759"/>
                      <a:gd name="connsiteX100" fmla="*/ 2925580 w 4080605"/>
                      <a:gd name="connsiteY100" fmla="*/ 989351 h 3739759"/>
                      <a:gd name="connsiteX101" fmla="*/ 2760688 w 4080605"/>
                      <a:gd name="connsiteY101" fmla="*/ 1124262 h 3739759"/>
                      <a:gd name="connsiteX102" fmla="*/ 2670747 w 4080605"/>
                      <a:gd name="connsiteY102" fmla="*/ 1154242 h 3739759"/>
                      <a:gd name="connsiteX103" fmla="*/ 2535836 w 4080605"/>
                      <a:gd name="connsiteY103" fmla="*/ 1229193 h 3739759"/>
                      <a:gd name="connsiteX104" fmla="*/ 2400924 w 4080605"/>
                      <a:gd name="connsiteY104" fmla="*/ 1289154 h 3739759"/>
                      <a:gd name="connsiteX105" fmla="*/ 2355954 w 4080605"/>
                      <a:gd name="connsiteY105" fmla="*/ 1304144 h 3739759"/>
                      <a:gd name="connsiteX106" fmla="*/ 2310983 w 4080605"/>
                      <a:gd name="connsiteY106" fmla="*/ 1319134 h 3739759"/>
                      <a:gd name="connsiteX107" fmla="*/ 2221042 w 4080605"/>
                      <a:gd name="connsiteY107" fmla="*/ 1364105 h 3739759"/>
                      <a:gd name="connsiteX108" fmla="*/ 2116111 w 4080605"/>
                      <a:gd name="connsiteY108" fmla="*/ 1394085 h 3739759"/>
                      <a:gd name="connsiteX109" fmla="*/ 2026170 w 4080605"/>
                      <a:gd name="connsiteY109" fmla="*/ 1409075 h 3739759"/>
                      <a:gd name="connsiteX110" fmla="*/ 1951219 w 4080605"/>
                      <a:gd name="connsiteY110" fmla="*/ 1424065 h 3739759"/>
                      <a:gd name="connsiteX111" fmla="*/ 1906249 w 4080605"/>
                      <a:gd name="connsiteY111" fmla="*/ 1528996 h 3739759"/>
                      <a:gd name="connsiteX112" fmla="*/ 1876268 w 4080605"/>
                      <a:gd name="connsiteY112" fmla="*/ 1588957 h 3739759"/>
                      <a:gd name="connsiteX113" fmla="*/ 1786327 w 4080605"/>
                      <a:gd name="connsiteY113" fmla="*/ 1663908 h 3739759"/>
                      <a:gd name="connsiteX114" fmla="*/ 1741357 w 4080605"/>
                      <a:gd name="connsiteY114" fmla="*/ 1678898 h 3739759"/>
                      <a:gd name="connsiteX115" fmla="*/ 1666406 w 4080605"/>
                      <a:gd name="connsiteY115" fmla="*/ 1708878 h 3739759"/>
                      <a:gd name="connsiteX116" fmla="*/ 1576465 w 4080605"/>
                      <a:gd name="connsiteY116" fmla="*/ 1723869 h 3739759"/>
                      <a:gd name="connsiteX117" fmla="*/ 1516505 w 4080605"/>
                      <a:gd name="connsiteY117" fmla="*/ 1738859 h 3739759"/>
                      <a:gd name="connsiteX118" fmla="*/ 1441554 w 4080605"/>
                      <a:gd name="connsiteY118" fmla="*/ 1783829 h 3739759"/>
                      <a:gd name="connsiteX119" fmla="*/ 1396583 w 4080605"/>
                      <a:gd name="connsiteY119" fmla="*/ 1813810 h 3739759"/>
                      <a:gd name="connsiteX120" fmla="*/ 1321632 w 4080605"/>
                      <a:gd name="connsiteY120" fmla="*/ 1828800 h 3739759"/>
                      <a:gd name="connsiteX121" fmla="*/ 1276662 w 4080605"/>
                      <a:gd name="connsiteY121" fmla="*/ 1843790 h 3739759"/>
                      <a:gd name="connsiteX122" fmla="*/ 1246682 w 4080605"/>
                      <a:gd name="connsiteY122" fmla="*/ 1888760 h 3739759"/>
                      <a:gd name="connsiteX123" fmla="*/ 1186721 w 4080605"/>
                      <a:gd name="connsiteY123" fmla="*/ 1978701 h 3739759"/>
                      <a:gd name="connsiteX124" fmla="*/ 1051809 w 4080605"/>
                      <a:gd name="connsiteY124" fmla="*/ 2023672 h 3739759"/>
                      <a:gd name="connsiteX125" fmla="*/ 1006839 w 4080605"/>
                      <a:gd name="connsiteY125" fmla="*/ 2038662 h 3739759"/>
                      <a:gd name="connsiteX126" fmla="*/ 916898 w 4080605"/>
                      <a:gd name="connsiteY126" fmla="*/ 2083633 h 3739759"/>
                      <a:gd name="connsiteX127" fmla="*/ 811967 w 4080605"/>
                      <a:gd name="connsiteY127" fmla="*/ 2158583 h 3739759"/>
                      <a:gd name="connsiteX128" fmla="*/ 737016 w 4080605"/>
                      <a:gd name="connsiteY128" fmla="*/ 2203554 h 3739759"/>
                      <a:gd name="connsiteX129" fmla="*/ 692046 w 4080605"/>
                      <a:gd name="connsiteY129" fmla="*/ 2233534 h 3739759"/>
                      <a:gd name="connsiteX130" fmla="*/ 527154 w 4080605"/>
                      <a:gd name="connsiteY130" fmla="*/ 2263515 h 3739759"/>
                      <a:gd name="connsiteX131" fmla="*/ 422223 w 4080605"/>
                      <a:gd name="connsiteY131" fmla="*/ 2323475 h 3739759"/>
                      <a:gd name="connsiteX132" fmla="*/ 332282 w 4080605"/>
                      <a:gd name="connsiteY132" fmla="*/ 2353456 h 3739759"/>
                      <a:gd name="connsiteX133" fmla="*/ 242341 w 4080605"/>
                      <a:gd name="connsiteY133" fmla="*/ 2398426 h 3739759"/>
                      <a:gd name="connsiteX134" fmla="*/ 212360 w 4080605"/>
                      <a:gd name="connsiteY134" fmla="*/ 2428406 h 3739759"/>
                      <a:gd name="connsiteX135" fmla="*/ 167390 w 4080605"/>
                      <a:gd name="connsiteY135" fmla="*/ 2458387 h 3739759"/>
                      <a:gd name="connsiteX136" fmla="*/ 17488 w 4080605"/>
                      <a:gd name="connsiteY136" fmla="*/ 2488367 h 3739759"/>
                      <a:gd name="connsiteX137" fmla="*/ 2498 w 4080605"/>
                      <a:gd name="connsiteY137" fmla="*/ 2503357 h 3739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</a:cxnLst>
                    <a:rect l="l" t="t" r="r" b="b"/>
                    <a:pathLst>
                      <a:path w="4080605" h="3739759">
                        <a:moveTo>
                          <a:pt x="2498" y="2503357"/>
                        </a:moveTo>
                        <a:cubicBezTo>
                          <a:pt x="4996" y="2513351"/>
                          <a:pt x="20614" y="2534770"/>
                          <a:pt x="32478" y="2548328"/>
                        </a:cubicBezTo>
                        <a:cubicBezTo>
                          <a:pt x="55744" y="2574918"/>
                          <a:pt x="107429" y="2623278"/>
                          <a:pt x="107429" y="2623278"/>
                        </a:cubicBezTo>
                        <a:cubicBezTo>
                          <a:pt x="112426" y="2738203"/>
                          <a:pt x="113921" y="2853333"/>
                          <a:pt x="122419" y="2968052"/>
                        </a:cubicBezTo>
                        <a:cubicBezTo>
                          <a:pt x="123941" y="2988598"/>
                          <a:pt x="126490" y="3010542"/>
                          <a:pt x="137409" y="3028013"/>
                        </a:cubicBezTo>
                        <a:cubicBezTo>
                          <a:pt x="152390" y="3051982"/>
                          <a:pt x="177383" y="3067987"/>
                          <a:pt x="197370" y="3087974"/>
                        </a:cubicBezTo>
                        <a:cubicBezTo>
                          <a:pt x="210109" y="3100713"/>
                          <a:pt x="216096" y="3118876"/>
                          <a:pt x="227350" y="3132944"/>
                        </a:cubicBezTo>
                        <a:cubicBezTo>
                          <a:pt x="236179" y="3143980"/>
                          <a:pt x="247337" y="3152931"/>
                          <a:pt x="257331" y="3162924"/>
                        </a:cubicBezTo>
                        <a:cubicBezTo>
                          <a:pt x="262328" y="3177914"/>
                          <a:pt x="265255" y="3193762"/>
                          <a:pt x="272321" y="3207895"/>
                        </a:cubicBezTo>
                        <a:cubicBezTo>
                          <a:pt x="291230" y="3245714"/>
                          <a:pt x="304397" y="3254961"/>
                          <a:pt x="332282" y="3282846"/>
                        </a:cubicBezTo>
                        <a:cubicBezTo>
                          <a:pt x="358445" y="3361335"/>
                          <a:pt x="336099" y="3316643"/>
                          <a:pt x="422223" y="3402767"/>
                        </a:cubicBezTo>
                        <a:cubicBezTo>
                          <a:pt x="478366" y="3458910"/>
                          <a:pt x="447082" y="3441033"/>
                          <a:pt x="512164" y="3462728"/>
                        </a:cubicBezTo>
                        <a:cubicBezTo>
                          <a:pt x="542144" y="3492708"/>
                          <a:pt x="588697" y="3512446"/>
                          <a:pt x="602105" y="3552669"/>
                        </a:cubicBezTo>
                        <a:cubicBezTo>
                          <a:pt x="607102" y="3567659"/>
                          <a:pt x="608330" y="3584492"/>
                          <a:pt x="617095" y="3597639"/>
                        </a:cubicBezTo>
                        <a:cubicBezTo>
                          <a:pt x="628854" y="3615278"/>
                          <a:pt x="645779" y="3629039"/>
                          <a:pt x="662065" y="3642610"/>
                        </a:cubicBezTo>
                        <a:cubicBezTo>
                          <a:pt x="693844" y="3669093"/>
                          <a:pt x="730346" y="3684245"/>
                          <a:pt x="766996" y="3702570"/>
                        </a:cubicBezTo>
                        <a:lnTo>
                          <a:pt x="991849" y="3687580"/>
                        </a:lnTo>
                        <a:cubicBezTo>
                          <a:pt x="1375516" y="3667905"/>
                          <a:pt x="1250860" y="3739759"/>
                          <a:pt x="1396583" y="3642610"/>
                        </a:cubicBezTo>
                        <a:cubicBezTo>
                          <a:pt x="1401580" y="3627620"/>
                          <a:pt x="1402389" y="3610497"/>
                          <a:pt x="1411573" y="3597639"/>
                        </a:cubicBezTo>
                        <a:cubicBezTo>
                          <a:pt x="1442284" y="3554644"/>
                          <a:pt x="1467316" y="3530886"/>
                          <a:pt x="1516505" y="3522688"/>
                        </a:cubicBezTo>
                        <a:cubicBezTo>
                          <a:pt x="1561136" y="3515250"/>
                          <a:pt x="1606446" y="3512695"/>
                          <a:pt x="1651416" y="3507698"/>
                        </a:cubicBezTo>
                        <a:cubicBezTo>
                          <a:pt x="1663175" y="3484180"/>
                          <a:pt x="1690186" y="3423958"/>
                          <a:pt x="1711377" y="3402767"/>
                        </a:cubicBezTo>
                        <a:cubicBezTo>
                          <a:pt x="1724116" y="3390028"/>
                          <a:pt x="1742279" y="3384041"/>
                          <a:pt x="1756347" y="3372787"/>
                        </a:cubicBezTo>
                        <a:cubicBezTo>
                          <a:pt x="1802825" y="3335604"/>
                          <a:pt x="1769775" y="3343587"/>
                          <a:pt x="1831298" y="3312826"/>
                        </a:cubicBezTo>
                        <a:cubicBezTo>
                          <a:pt x="1955422" y="3250765"/>
                          <a:pt x="1792357" y="3353775"/>
                          <a:pt x="1921239" y="3267856"/>
                        </a:cubicBezTo>
                        <a:lnTo>
                          <a:pt x="1951219" y="3177915"/>
                        </a:lnTo>
                        <a:lnTo>
                          <a:pt x="1966209" y="3132944"/>
                        </a:lnTo>
                        <a:cubicBezTo>
                          <a:pt x="1966441" y="3130388"/>
                          <a:pt x="1968382" y="2969429"/>
                          <a:pt x="1996190" y="2923082"/>
                        </a:cubicBezTo>
                        <a:cubicBezTo>
                          <a:pt x="2003461" y="2910963"/>
                          <a:pt x="2015134" y="2901930"/>
                          <a:pt x="2026170" y="2893101"/>
                        </a:cubicBezTo>
                        <a:cubicBezTo>
                          <a:pt x="2040238" y="2881846"/>
                          <a:pt x="2056151" y="2873114"/>
                          <a:pt x="2071141" y="2863121"/>
                        </a:cubicBezTo>
                        <a:cubicBezTo>
                          <a:pt x="2081134" y="2848131"/>
                          <a:pt x="2087053" y="2829405"/>
                          <a:pt x="2101121" y="2818151"/>
                        </a:cubicBezTo>
                        <a:cubicBezTo>
                          <a:pt x="2113459" y="2808280"/>
                          <a:pt x="2131958" y="2810226"/>
                          <a:pt x="2146091" y="2803160"/>
                        </a:cubicBezTo>
                        <a:cubicBezTo>
                          <a:pt x="2162205" y="2795103"/>
                          <a:pt x="2177504" y="2785044"/>
                          <a:pt x="2191062" y="2773180"/>
                        </a:cubicBezTo>
                        <a:cubicBezTo>
                          <a:pt x="2217652" y="2749914"/>
                          <a:pt x="2232494" y="2709402"/>
                          <a:pt x="2266013" y="2698229"/>
                        </a:cubicBezTo>
                        <a:lnTo>
                          <a:pt x="2400924" y="2653259"/>
                        </a:lnTo>
                        <a:lnTo>
                          <a:pt x="2445895" y="2638269"/>
                        </a:lnTo>
                        <a:cubicBezTo>
                          <a:pt x="2461779" y="2627679"/>
                          <a:pt x="2510167" y="2599665"/>
                          <a:pt x="2520846" y="2578308"/>
                        </a:cubicBezTo>
                        <a:cubicBezTo>
                          <a:pt x="2530060" y="2559881"/>
                          <a:pt x="2530176" y="2538156"/>
                          <a:pt x="2535836" y="2518347"/>
                        </a:cubicBezTo>
                        <a:cubicBezTo>
                          <a:pt x="2540177" y="2503154"/>
                          <a:pt x="2545829" y="2488367"/>
                          <a:pt x="2550826" y="2473377"/>
                        </a:cubicBezTo>
                        <a:cubicBezTo>
                          <a:pt x="2556583" y="2438834"/>
                          <a:pt x="2562355" y="2375367"/>
                          <a:pt x="2580806" y="2338465"/>
                        </a:cubicBezTo>
                        <a:cubicBezTo>
                          <a:pt x="2588863" y="2322351"/>
                          <a:pt x="2598047" y="2306234"/>
                          <a:pt x="2610786" y="2293495"/>
                        </a:cubicBezTo>
                        <a:cubicBezTo>
                          <a:pt x="2623525" y="2280756"/>
                          <a:pt x="2641689" y="2274770"/>
                          <a:pt x="2655757" y="2263515"/>
                        </a:cubicBezTo>
                        <a:cubicBezTo>
                          <a:pt x="2666793" y="2254686"/>
                          <a:pt x="2675744" y="2243528"/>
                          <a:pt x="2685737" y="2233534"/>
                        </a:cubicBezTo>
                        <a:cubicBezTo>
                          <a:pt x="2690734" y="2218544"/>
                          <a:pt x="2690856" y="2200902"/>
                          <a:pt x="2700727" y="2188564"/>
                        </a:cubicBezTo>
                        <a:cubicBezTo>
                          <a:pt x="2711982" y="2174496"/>
                          <a:pt x="2732959" y="2171322"/>
                          <a:pt x="2745698" y="2158583"/>
                        </a:cubicBezTo>
                        <a:cubicBezTo>
                          <a:pt x="2758437" y="2145844"/>
                          <a:pt x="2765685" y="2128603"/>
                          <a:pt x="2775678" y="2113613"/>
                        </a:cubicBezTo>
                        <a:cubicBezTo>
                          <a:pt x="2853027" y="1881570"/>
                          <a:pt x="2764373" y="2121234"/>
                          <a:pt x="2835639" y="1978701"/>
                        </a:cubicBezTo>
                        <a:cubicBezTo>
                          <a:pt x="2842705" y="1964568"/>
                          <a:pt x="2840758" y="1946069"/>
                          <a:pt x="2850629" y="1933731"/>
                        </a:cubicBezTo>
                        <a:cubicBezTo>
                          <a:pt x="2861884" y="1919663"/>
                          <a:pt x="2879137" y="1911068"/>
                          <a:pt x="2895600" y="1903751"/>
                        </a:cubicBezTo>
                        <a:cubicBezTo>
                          <a:pt x="2988802" y="1862328"/>
                          <a:pt x="3024613" y="1869863"/>
                          <a:pt x="3135442" y="1858780"/>
                        </a:cubicBezTo>
                        <a:cubicBezTo>
                          <a:pt x="3150432" y="1848787"/>
                          <a:pt x="3164299" y="1836857"/>
                          <a:pt x="3180413" y="1828800"/>
                        </a:cubicBezTo>
                        <a:cubicBezTo>
                          <a:pt x="3194546" y="1821734"/>
                          <a:pt x="3211834" y="1821940"/>
                          <a:pt x="3225383" y="1813810"/>
                        </a:cubicBezTo>
                        <a:cubicBezTo>
                          <a:pt x="3286507" y="1777135"/>
                          <a:pt x="3224065" y="1787882"/>
                          <a:pt x="3285344" y="1738859"/>
                        </a:cubicBezTo>
                        <a:cubicBezTo>
                          <a:pt x="3297682" y="1728988"/>
                          <a:pt x="3315324" y="1728866"/>
                          <a:pt x="3330314" y="1723869"/>
                        </a:cubicBezTo>
                        <a:cubicBezTo>
                          <a:pt x="3365992" y="1616837"/>
                          <a:pt x="3334001" y="1651458"/>
                          <a:pt x="3405265" y="1603947"/>
                        </a:cubicBezTo>
                        <a:cubicBezTo>
                          <a:pt x="3415259" y="1583960"/>
                          <a:pt x="3427400" y="1564910"/>
                          <a:pt x="3435246" y="1543987"/>
                        </a:cubicBezTo>
                        <a:cubicBezTo>
                          <a:pt x="3449657" y="1505559"/>
                          <a:pt x="3447104" y="1475300"/>
                          <a:pt x="3465226" y="1439056"/>
                        </a:cubicBezTo>
                        <a:cubicBezTo>
                          <a:pt x="3473283" y="1422942"/>
                          <a:pt x="3487149" y="1410199"/>
                          <a:pt x="3495206" y="1394085"/>
                        </a:cubicBezTo>
                        <a:cubicBezTo>
                          <a:pt x="3502272" y="1379952"/>
                          <a:pt x="3501431" y="1362262"/>
                          <a:pt x="3510196" y="1349115"/>
                        </a:cubicBezTo>
                        <a:cubicBezTo>
                          <a:pt x="3521955" y="1331476"/>
                          <a:pt x="3541595" y="1320430"/>
                          <a:pt x="3555167" y="1304144"/>
                        </a:cubicBezTo>
                        <a:cubicBezTo>
                          <a:pt x="3575590" y="1279636"/>
                          <a:pt x="3586055" y="1246636"/>
                          <a:pt x="3615127" y="1229193"/>
                        </a:cubicBezTo>
                        <a:cubicBezTo>
                          <a:pt x="3628676" y="1221063"/>
                          <a:pt x="3645108" y="1219200"/>
                          <a:pt x="3660098" y="1214203"/>
                        </a:cubicBezTo>
                        <a:cubicBezTo>
                          <a:pt x="3769653" y="1141166"/>
                          <a:pt x="3631907" y="1230312"/>
                          <a:pt x="3765029" y="1154242"/>
                        </a:cubicBezTo>
                        <a:cubicBezTo>
                          <a:pt x="3800363" y="1134051"/>
                          <a:pt x="3837778" y="1102279"/>
                          <a:pt x="3869960" y="1079292"/>
                        </a:cubicBezTo>
                        <a:cubicBezTo>
                          <a:pt x="3884620" y="1068820"/>
                          <a:pt x="3898817" y="1057368"/>
                          <a:pt x="3914931" y="1049311"/>
                        </a:cubicBezTo>
                        <a:cubicBezTo>
                          <a:pt x="3936436" y="1038558"/>
                          <a:pt x="4000651" y="1024134"/>
                          <a:pt x="4019862" y="1019331"/>
                        </a:cubicBezTo>
                        <a:cubicBezTo>
                          <a:pt x="4024859" y="1004341"/>
                          <a:pt x="4027786" y="988493"/>
                          <a:pt x="4034852" y="974360"/>
                        </a:cubicBezTo>
                        <a:cubicBezTo>
                          <a:pt x="4042909" y="958246"/>
                          <a:pt x="4063885" y="947381"/>
                          <a:pt x="4064832" y="929390"/>
                        </a:cubicBezTo>
                        <a:cubicBezTo>
                          <a:pt x="4080605" y="629691"/>
                          <a:pt x="4076695" y="771670"/>
                          <a:pt x="4019862" y="629587"/>
                        </a:cubicBezTo>
                        <a:cubicBezTo>
                          <a:pt x="3966346" y="495797"/>
                          <a:pt x="4017581" y="581195"/>
                          <a:pt x="3959901" y="494675"/>
                        </a:cubicBezTo>
                        <a:cubicBezTo>
                          <a:pt x="3948848" y="461516"/>
                          <a:pt x="3925674" y="377859"/>
                          <a:pt x="3899941" y="344774"/>
                        </a:cubicBezTo>
                        <a:cubicBezTo>
                          <a:pt x="3878249" y="316884"/>
                          <a:pt x="3849974" y="294807"/>
                          <a:pt x="3824990" y="269823"/>
                        </a:cubicBezTo>
                        <a:cubicBezTo>
                          <a:pt x="3806974" y="251807"/>
                          <a:pt x="3774865" y="260562"/>
                          <a:pt x="3750039" y="254833"/>
                        </a:cubicBezTo>
                        <a:cubicBezTo>
                          <a:pt x="3709890" y="245568"/>
                          <a:pt x="3670267" y="234117"/>
                          <a:pt x="3630118" y="224852"/>
                        </a:cubicBezTo>
                        <a:cubicBezTo>
                          <a:pt x="3605292" y="219123"/>
                          <a:pt x="3579748" y="216566"/>
                          <a:pt x="3555167" y="209862"/>
                        </a:cubicBezTo>
                        <a:cubicBezTo>
                          <a:pt x="3524678" y="201547"/>
                          <a:pt x="3495206" y="189875"/>
                          <a:pt x="3465226" y="179882"/>
                        </a:cubicBezTo>
                        <a:cubicBezTo>
                          <a:pt x="3444026" y="172816"/>
                          <a:pt x="3426188" y="157747"/>
                          <a:pt x="3405265" y="149901"/>
                        </a:cubicBezTo>
                        <a:cubicBezTo>
                          <a:pt x="3385975" y="142667"/>
                          <a:pt x="3365038" y="140831"/>
                          <a:pt x="3345305" y="134911"/>
                        </a:cubicBezTo>
                        <a:cubicBezTo>
                          <a:pt x="3315036" y="125830"/>
                          <a:pt x="3285344" y="114924"/>
                          <a:pt x="3255364" y="104931"/>
                        </a:cubicBezTo>
                        <a:lnTo>
                          <a:pt x="3210393" y="89941"/>
                        </a:lnTo>
                        <a:cubicBezTo>
                          <a:pt x="3195403" y="79947"/>
                          <a:pt x="3181886" y="67277"/>
                          <a:pt x="3165423" y="59960"/>
                        </a:cubicBezTo>
                        <a:cubicBezTo>
                          <a:pt x="3143793" y="50347"/>
                          <a:pt x="3048865" y="20120"/>
                          <a:pt x="3015521" y="14990"/>
                        </a:cubicBezTo>
                        <a:cubicBezTo>
                          <a:pt x="2970800" y="8110"/>
                          <a:pt x="2925580" y="4997"/>
                          <a:pt x="2880609" y="0"/>
                        </a:cubicBezTo>
                        <a:cubicBezTo>
                          <a:pt x="2752491" y="9855"/>
                          <a:pt x="2721336" y="1312"/>
                          <a:pt x="2625777" y="29980"/>
                        </a:cubicBezTo>
                        <a:cubicBezTo>
                          <a:pt x="2595508" y="39061"/>
                          <a:pt x="2535836" y="59960"/>
                          <a:pt x="2535836" y="59960"/>
                        </a:cubicBezTo>
                        <a:cubicBezTo>
                          <a:pt x="2520846" y="69954"/>
                          <a:pt x="2508188" y="84992"/>
                          <a:pt x="2490865" y="89941"/>
                        </a:cubicBezTo>
                        <a:cubicBezTo>
                          <a:pt x="2339613" y="133156"/>
                          <a:pt x="2350664" y="123448"/>
                          <a:pt x="2221042" y="104931"/>
                        </a:cubicBezTo>
                        <a:cubicBezTo>
                          <a:pt x="2226039" y="134911"/>
                          <a:pt x="2225360" y="166413"/>
                          <a:pt x="2236032" y="194872"/>
                        </a:cubicBezTo>
                        <a:cubicBezTo>
                          <a:pt x="2240994" y="208105"/>
                          <a:pt x="2257184" y="213816"/>
                          <a:pt x="2266013" y="224852"/>
                        </a:cubicBezTo>
                        <a:cubicBezTo>
                          <a:pt x="2277268" y="238920"/>
                          <a:pt x="2287936" y="253709"/>
                          <a:pt x="2295993" y="269823"/>
                        </a:cubicBezTo>
                        <a:cubicBezTo>
                          <a:pt x="2303059" y="283956"/>
                          <a:pt x="2299810" y="303620"/>
                          <a:pt x="2310983" y="314793"/>
                        </a:cubicBezTo>
                        <a:cubicBezTo>
                          <a:pt x="2322156" y="325966"/>
                          <a:pt x="2340212" y="328414"/>
                          <a:pt x="2355954" y="329783"/>
                        </a:cubicBezTo>
                        <a:cubicBezTo>
                          <a:pt x="2455637" y="338451"/>
                          <a:pt x="2555823" y="339777"/>
                          <a:pt x="2655757" y="344774"/>
                        </a:cubicBezTo>
                        <a:cubicBezTo>
                          <a:pt x="2670747" y="349771"/>
                          <a:pt x="2685065" y="357676"/>
                          <a:pt x="2700727" y="359764"/>
                        </a:cubicBezTo>
                        <a:cubicBezTo>
                          <a:pt x="2760368" y="367716"/>
                          <a:pt x="2823528" y="355727"/>
                          <a:pt x="2880609" y="374754"/>
                        </a:cubicBezTo>
                        <a:cubicBezTo>
                          <a:pt x="2904311" y="382655"/>
                          <a:pt x="2911253" y="414248"/>
                          <a:pt x="2925580" y="434715"/>
                        </a:cubicBezTo>
                        <a:cubicBezTo>
                          <a:pt x="2946243" y="464233"/>
                          <a:pt x="2965554" y="494676"/>
                          <a:pt x="2985541" y="524656"/>
                        </a:cubicBezTo>
                        <a:lnTo>
                          <a:pt x="3015521" y="569626"/>
                        </a:lnTo>
                        <a:cubicBezTo>
                          <a:pt x="3020518" y="589613"/>
                          <a:pt x="3030511" y="608985"/>
                          <a:pt x="3030511" y="629587"/>
                        </a:cubicBezTo>
                        <a:cubicBezTo>
                          <a:pt x="3030511" y="762165"/>
                          <a:pt x="3059322" y="843311"/>
                          <a:pt x="2985541" y="929390"/>
                        </a:cubicBezTo>
                        <a:cubicBezTo>
                          <a:pt x="2967146" y="950851"/>
                          <a:pt x="2949099" y="973672"/>
                          <a:pt x="2925580" y="989351"/>
                        </a:cubicBezTo>
                        <a:cubicBezTo>
                          <a:pt x="2806241" y="1068910"/>
                          <a:pt x="2861117" y="1023833"/>
                          <a:pt x="2760688" y="1124262"/>
                        </a:cubicBezTo>
                        <a:cubicBezTo>
                          <a:pt x="2738342" y="1146608"/>
                          <a:pt x="2670747" y="1154242"/>
                          <a:pt x="2670747" y="1154242"/>
                        </a:cubicBezTo>
                        <a:cubicBezTo>
                          <a:pt x="2567659" y="1222968"/>
                          <a:pt x="2614989" y="1202809"/>
                          <a:pt x="2535836" y="1229193"/>
                        </a:cubicBezTo>
                        <a:cubicBezTo>
                          <a:pt x="2464570" y="1276704"/>
                          <a:pt x="2507957" y="1253477"/>
                          <a:pt x="2400924" y="1289154"/>
                        </a:cubicBezTo>
                        <a:lnTo>
                          <a:pt x="2355954" y="1304144"/>
                        </a:lnTo>
                        <a:lnTo>
                          <a:pt x="2310983" y="1319134"/>
                        </a:lnTo>
                        <a:cubicBezTo>
                          <a:pt x="2264856" y="1365262"/>
                          <a:pt x="2297016" y="1343385"/>
                          <a:pt x="2221042" y="1364105"/>
                        </a:cubicBezTo>
                        <a:cubicBezTo>
                          <a:pt x="2185947" y="1373676"/>
                          <a:pt x="2151556" y="1385905"/>
                          <a:pt x="2116111" y="1394085"/>
                        </a:cubicBezTo>
                        <a:cubicBezTo>
                          <a:pt x="2086495" y="1400919"/>
                          <a:pt x="2056074" y="1403638"/>
                          <a:pt x="2026170" y="1409075"/>
                        </a:cubicBezTo>
                        <a:cubicBezTo>
                          <a:pt x="2001103" y="1413633"/>
                          <a:pt x="1976203" y="1419068"/>
                          <a:pt x="1951219" y="1424065"/>
                        </a:cubicBezTo>
                        <a:cubicBezTo>
                          <a:pt x="1926599" y="1522548"/>
                          <a:pt x="1952257" y="1448482"/>
                          <a:pt x="1906249" y="1528996"/>
                        </a:cubicBezTo>
                        <a:cubicBezTo>
                          <a:pt x="1895162" y="1548398"/>
                          <a:pt x="1889256" y="1570773"/>
                          <a:pt x="1876268" y="1588957"/>
                        </a:cubicBezTo>
                        <a:cubicBezTo>
                          <a:pt x="1857848" y="1614745"/>
                          <a:pt x="1815547" y="1649298"/>
                          <a:pt x="1786327" y="1663908"/>
                        </a:cubicBezTo>
                        <a:cubicBezTo>
                          <a:pt x="1772194" y="1670974"/>
                          <a:pt x="1756152" y="1673350"/>
                          <a:pt x="1741357" y="1678898"/>
                        </a:cubicBezTo>
                        <a:cubicBezTo>
                          <a:pt x="1716162" y="1688346"/>
                          <a:pt x="1692366" y="1701798"/>
                          <a:pt x="1666406" y="1708878"/>
                        </a:cubicBezTo>
                        <a:cubicBezTo>
                          <a:pt x="1637083" y="1716875"/>
                          <a:pt x="1606269" y="1717908"/>
                          <a:pt x="1576465" y="1723869"/>
                        </a:cubicBezTo>
                        <a:cubicBezTo>
                          <a:pt x="1556263" y="1727909"/>
                          <a:pt x="1536492" y="1733862"/>
                          <a:pt x="1516505" y="1738859"/>
                        </a:cubicBezTo>
                        <a:cubicBezTo>
                          <a:pt x="1457944" y="1797418"/>
                          <a:pt x="1519393" y="1744909"/>
                          <a:pt x="1441554" y="1783829"/>
                        </a:cubicBezTo>
                        <a:cubicBezTo>
                          <a:pt x="1425440" y="1791886"/>
                          <a:pt x="1413452" y="1807484"/>
                          <a:pt x="1396583" y="1813810"/>
                        </a:cubicBezTo>
                        <a:cubicBezTo>
                          <a:pt x="1372727" y="1822756"/>
                          <a:pt x="1346350" y="1822621"/>
                          <a:pt x="1321632" y="1828800"/>
                        </a:cubicBezTo>
                        <a:cubicBezTo>
                          <a:pt x="1306303" y="1832632"/>
                          <a:pt x="1291652" y="1838793"/>
                          <a:pt x="1276662" y="1843790"/>
                        </a:cubicBezTo>
                        <a:cubicBezTo>
                          <a:pt x="1266669" y="1858780"/>
                          <a:pt x="1254739" y="1872646"/>
                          <a:pt x="1246682" y="1888760"/>
                        </a:cubicBezTo>
                        <a:cubicBezTo>
                          <a:pt x="1222845" y="1936433"/>
                          <a:pt x="1245738" y="1945914"/>
                          <a:pt x="1186721" y="1978701"/>
                        </a:cubicBezTo>
                        <a:cubicBezTo>
                          <a:pt x="1186713" y="1978705"/>
                          <a:pt x="1074298" y="2016176"/>
                          <a:pt x="1051809" y="2023672"/>
                        </a:cubicBezTo>
                        <a:cubicBezTo>
                          <a:pt x="1036819" y="2028669"/>
                          <a:pt x="1019986" y="2029897"/>
                          <a:pt x="1006839" y="2038662"/>
                        </a:cubicBezTo>
                        <a:cubicBezTo>
                          <a:pt x="948721" y="2077407"/>
                          <a:pt x="978959" y="2062944"/>
                          <a:pt x="916898" y="2083633"/>
                        </a:cubicBezTo>
                        <a:cubicBezTo>
                          <a:pt x="818686" y="2181843"/>
                          <a:pt x="930353" y="2079659"/>
                          <a:pt x="811967" y="2158583"/>
                        </a:cubicBezTo>
                        <a:cubicBezTo>
                          <a:pt x="729660" y="2213455"/>
                          <a:pt x="841403" y="2168758"/>
                          <a:pt x="737016" y="2203554"/>
                        </a:cubicBezTo>
                        <a:cubicBezTo>
                          <a:pt x="722026" y="2213547"/>
                          <a:pt x="708605" y="2226437"/>
                          <a:pt x="692046" y="2233534"/>
                        </a:cubicBezTo>
                        <a:cubicBezTo>
                          <a:pt x="656709" y="2248678"/>
                          <a:pt x="551465" y="2260042"/>
                          <a:pt x="527154" y="2263515"/>
                        </a:cubicBezTo>
                        <a:cubicBezTo>
                          <a:pt x="486591" y="2290556"/>
                          <a:pt x="469768" y="2304457"/>
                          <a:pt x="422223" y="2323475"/>
                        </a:cubicBezTo>
                        <a:cubicBezTo>
                          <a:pt x="392881" y="2335212"/>
                          <a:pt x="358577" y="2335927"/>
                          <a:pt x="332282" y="2353456"/>
                        </a:cubicBezTo>
                        <a:cubicBezTo>
                          <a:pt x="274164" y="2392201"/>
                          <a:pt x="304402" y="2377739"/>
                          <a:pt x="242341" y="2398426"/>
                        </a:cubicBezTo>
                        <a:cubicBezTo>
                          <a:pt x="232347" y="2408419"/>
                          <a:pt x="223396" y="2419577"/>
                          <a:pt x="212360" y="2428406"/>
                        </a:cubicBezTo>
                        <a:cubicBezTo>
                          <a:pt x="198292" y="2439660"/>
                          <a:pt x="183504" y="2450330"/>
                          <a:pt x="167390" y="2458387"/>
                        </a:cubicBezTo>
                        <a:cubicBezTo>
                          <a:pt x="125531" y="2479317"/>
                          <a:pt x="56153" y="2482843"/>
                          <a:pt x="17488" y="2488367"/>
                        </a:cubicBezTo>
                        <a:cubicBezTo>
                          <a:pt x="918" y="2538078"/>
                          <a:pt x="0" y="2493364"/>
                          <a:pt x="2498" y="2503357"/>
                        </a:cubicBezTo>
                        <a:close/>
                      </a:path>
                    </a:pathLst>
                  </a:custGeom>
                  <a:solidFill>
                    <a:srgbClr val="E4D728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r>
                      <a:rPr lang="en-IN" dirty="0">
                        <a:solidFill>
                          <a:schemeClr val="tx1"/>
                        </a:solidFill>
                      </a:rPr>
                      <a:t>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" name="Freeform 39"/>
                  <p:cNvSpPr/>
                  <p:nvPr/>
                </p:nvSpPr>
                <p:spPr>
                  <a:xfrm>
                    <a:off x="422308" y="1472221"/>
                    <a:ext cx="1637221" cy="1153135"/>
                  </a:xfrm>
                  <a:custGeom>
                    <a:avLst/>
                    <a:gdLst>
                      <a:gd name="connsiteX0" fmla="*/ 196132 w 3119214"/>
                      <a:gd name="connsiteY0" fmla="*/ 1064302 h 2398426"/>
                      <a:gd name="connsiteX1" fmla="*/ 181142 w 3119214"/>
                      <a:gd name="connsiteY1" fmla="*/ 1229193 h 2398426"/>
                      <a:gd name="connsiteX2" fmla="*/ 121181 w 3119214"/>
                      <a:gd name="connsiteY2" fmla="*/ 1349115 h 2398426"/>
                      <a:gd name="connsiteX3" fmla="*/ 46231 w 3119214"/>
                      <a:gd name="connsiteY3" fmla="*/ 1439056 h 2398426"/>
                      <a:gd name="connsiteX4" fmla="*/ 31240 w 3119214"/>
                      <a:gd name="connsiteY4" fmla="*/ 1693888 h 2398426"/>
                      <a:gd name="connsiteX5" fmla="*/ 61221 w 3119214"/>
                      <a:gd name="connsiteY5" fmla="*/ 1753849 h 2398426"/>
                      <a:gd name="connsiteX6" fmla="*/ 46231 w 3119214"/>
                      <a:gd name="connsiteY6" fmla="*/ 1933731 h 2398426"/>
                      <a:gd name="connsiteX7" fmla="*/ 31240 w 3119214"/>
                      <a:gd name="connsiteY7" fmla="*/ 2023672 h 2398426"/>
                      <a:gd name="connsiteX8" fmla="*/ 61221 w 3119214"/>
                      <a:gd name="connsiteY8" fmla="*/ 2278505 h 2398426"/>
                      <a:gd name="connsiteX9" fmla="*/ 121181 w 3119214"/>
                      <a:gd name="connsiteY9" fmla="*/ 2353456 h 2398426"/>
                      <a:gd name="connsiteX10" fmla="*/ 151162 w 3119214"/>
                      <a:gd name="connsiteY10" fmla="*/ 2398426 h 2398426"/>
                      <a:gd name="connsiteX11" fmla="*/ 316054 w 3119214"/>
                      <a:gd name="connsiteY11" fmla="*/ 2323475 h 2398426"/>
                      <a:gd name="connsiteX12" fmla="*/ 376014 w 3119214"/>
                      <a:gd name="connsiteY12" fmla="*/ 2308485 h 2398426"/>
                      <a:gd name="connsiteX13" fmla="*/ 525916 w 3119214"/>
                      <a:gd name="connsiteY13" fmla="*/ 2218544 h 2398426"/>
                      <a:gd name="connsiteX14" fmla="*/ 585877 w 3119214"/>
                      <a:gd name="connsiteY14" fmla="*/ 2188564 h 2398426"/>
                      <a:gd name="connsiteX15" fmla="*/ 675818 w 3119214"/>
                      <a:gd name="connsiteY15" fmla="*/ 2128603 h 2398426"/>
                      <a:gd name="connsiteX16" fmla="*/ 720788 w 3119214"/>
                      <a:gd name="connsiteY16" fmla="*/ 2098623 h 2398426"/>
                      <a:gd name="connsiteX17" fmla="*/ 855699 w 3119214"/>
                      <a:gd name="connsiteY17" fmla="*/ 2083633 h 2398426"/>
                      <a:gd name="connsiteX18" fmla="*/ 990611 w 3119214"/>
                      <a:gd name="connsiteY18" fmla="*/ 2023672 h 2398426"/>
                      <a:gd name="connsiteX19" fmla="*/ 1035581 w 3119214"/>
                      <a:gd name="connsiteY19" fmla="*/ 1978702 h 2398426"/>
                      <a:gd name="connsiteX20" fmla="*/ 1245444 w 3119214"/>
                      <a:gd name="connsiteY20" fmla="*/ 1888761 h 2398426"/>
                      <a:gd name="connsiteX21" fmla="*/ 1305404 w 3119214"/>
                      <a:gd name="connsiteY21" fmla="*/ 1858780 h 2398426"/>
                      <a:gd name="connsiteX22" fmla="*/ 1335385 w 3119214"/>
                      <a:gd name="connsiteY22" fmla="*/ 1798820 h 2398426"/>
                      <a:gd name="connsiteX23" fmla="*/ 1350375 w 3119214"/>
                      <a:gd name="connsiteY23" fmla="*/ 1753849 h 2398426"/>
                      <a:gd name="connsiteX24" fmla="*/ 1440316 w 3119214"/>
                      <a:gd name="connsiteY24" fmla="*/ 1678898 h 2398426"/>
                      <a:gd name="connsiteX25" fmla="*/ 1530257 w 3119214"/>
                      <a:gd name="connsiteY25" fmla="*/ 1648918 h 2398426"/>
                      <a:gd name="connsiteX26" fmla="*/ 1635188 w 3119214"/>
                      <a:gd name="connsiteY26" fmla="*/ 1633928 h 2398426"/>
                      <a:gd name="connsiteX27" fmla="*/ 1755109 w 3119214"/>
                      <a:gd name="connsiteY27" fmla="*/ 1603947 h 2398426"/>
                      <a:gd name="connsiteX28" fmla="*/ 1830060 w 3119214"/>
                      <a:gd name="connsiteY28" fmla="*/ 1588957 h 2398426"/>
                      <a:gd name="connsiteX29" fmla="*/ 1905011 w 3119214"/>
                      <a:gd name="connsiteY29" fmla="*/ 1499016 h 2398426"/>
                      <a:gd name="connsiteX30" fmla="*/ 1920001 w 3119214"/>
                      <a:gd name="connsiteY30" fmla="*/ 1454046 h 2398426"/>
                      <a:gd name="connsiteX31" fmla="*/ 1949981 w 3119214"/>
                      <a:gd name="connsiteY31" fmla="*/ 1424065 h 2398426"/>
                      <a:gd name="connsiteX32" fmla="*/ 1979962 w 3119214"/>
                      <a:gd name="connsiteY32" fmla="*/ 1379095 h 2398426"/>
                      <a:gd name="connsiteX33" fmla="*/ 1994952 w 3119214"/>
                      <a:gd name="connsiteY33" fmla="*/ 1334125 h 2398426"/>
                      <a:gd name="connsiteX34" fmla="*/ 2099883 w 3119214"/>
                      <a:gd name="connsiteY34" fmla="*/ 1244184 h 2398426"/>
                      <a:gd name="connsiteX35" fmla="*/ 2159844 w 3119214"/>
                      <a:gd name="connsiteY35" fmla="*/ 1229193 h 2398426"/>
                      <a:gd name="connsiteX36" fmla="*/ 2474637 w 3119214"/>
                      <a:gd name="connsiteY36" fmla="*/ 1214203 h 2398426"/>
                      <a:gd name="connsiteX37" fmla="*/ 2624539 w 3119214"/>
                      <a:gd name="connsiteY37" fmla="*/ 1124262 h 2398426"/>
                      <a:gd name="connsiteX38" fmla="*/ 2669509 w 3119214"/>
                      <a:gd name="connsiteY38" fmla="*/ 1079292 h 2398426"/>
                      <a:gd name="connsiteX39" fmla="*/ 2684499 w 3119214"/>
                      <a:gd name="connsiteY39" fmla="*/ 1034321 h 2398426"/>
                      <a:gd name="connsiteX40" fmla="*/ 2714480 w 3119214"/>
                      <a:gd name="connsiteY40" fmla="*/ 1004341 h 2398426"/>
                      <a:gd name="connsiteX41" fmla="*/ 2759450 w 3119214"/>
                      <a:gd name="connsiteY41" fmla="*/ 974361 h 2398426"/>
                      <a:gd name="connsiteX42" fmla="*/ 2909352 w 3119214"/>
                      <a:gd name="connsiteY42" fmla="*/ 944380 h 2398426"/>
                      <a:gd name="connsiteX43" fmla="*/ 2969313 w 3119214"/>
                      <a:gd name="connsiteY43" fmla="*/ 929390 h 2398426"/>
                      <a:gd name="connsiteX44" fmla="*/ 3044263 w 3119214"/>
                      <a:gd name="connsiteY44" fmla="*/ 854439 h 2398426"/>
                      <a:gd name="connsiteX45" fmla="*/ 3074244 w 3119214"/>
                      <a:gd name="connsiteY45" fmla="*/ 824459 h 2398426"/>
                      <a:gd name="connsiteX46" fmla="*/ 3104224 w 3119214"/>
                      <a:gd name="connsiteY46" fmla="*/ 734518 h 2398426"/>
                      <a:gd name="connsiteX47" fmla="*/ 3119214 w 3119214"/>
                      <a:gd name="connsiteY47" fmla="*/ 689547 h 2398426"/>
                      <a:gd name="connsiteX48" fmla="*/ 3104224 w 3119214"/>
                      <a:gd name="connsiteY48" fmla="*/ 434715 h 2398426"/>
                      <a:gd name="connsiteX49" fmla="*/ 3089234 w 3119214"/>
                      <a:gd name="connsiteY49" fmla="*/ 374754 h 2398426"/>
                      <a:gd name="connsiteX50" fmla="*/ 3044263 w 3119214"/>
                      <a:gd name="connsiteY50" fmla="*/ 344774 h 2398426"/>
                      <a:gd name="connsiteX51" fmla="*/ 2969313 w 3119214"/>
                      <a:gd name="connsiteY51" fmla="*/ 269823 h 2398426"/>
                      <a:gd name="connsiteX52" fmla="*/ 2939332 w 3119214"/>
                      <a:gd name="connsiteY52" fmla="*/ 239843 h 2398426"/>
                      <a:gd name="connsiteX53" fmla="*/ 2744460 w 3119214"/>
                      <a:gd name="connsiteY53" fmla="*/ 164892 h 2398426"/>
                      <a:gd name="connsiteX54" fmla="*/ 2489627 w 3119214"/>
                      <a:gd name="connsiteY54" fmla="*/ 134911 h 2398426"/>
                      <a:gd name="connsiteX55" fmla="*/ 2399686 w 3119214"/>
                      <a:gd name="connsiteY55" fmla="*/ 74951 h 2398426"/>
                      <a:gd name="connsiteX56" fmla="*/ 2324736 w 3119214"/>
                      <a:gd name="connsiteY56" fmla="*/ 0 h 2398426"/>
                      <a:gd name="connsiteX57" fmla="*/ 2039922 w 3119214"/>
                      <a:gd name="connsiteY57" fmla="*/ 14990 h 2398426"/>
                      <a:gd name="connsiteX58" fmla="*/ 1964972 w 3119214"/>
                      <a:gd name="connsiteY58" fmla="*/ 29980 h 2398426"/>
                      <a:gd name="connsiteX59" fmla="*/ 1860040 w 3119214"/>
                      <a:gd name="connsiteY59" fmla="*/ 59961 h 2398426"/>
                      <a:gd name="connsiteX60" fmla="*/ 1755109 w 3119214"/>
                      <a:gd name="connsiteY60" fmla="*/ 104931 h 2398426"/>
                      <a:gd name="connsiteX61" fmla="*/ 1710139 w 3119214"/>
                      <a:gd name="connsiteY61" fmla="*/ 134911 h 2398426"/>
                      <a:gd name="connsiteX62" fmla="*/ 1665168 w 3119214"/>
                      <a:gd name="connsiteY62" fmla="*/ 149902 h 2398426"/>
                      <a:gd name="connsiteX63" fmla="*/ 1635188 w 3119214"/>
                      <a:gd name="connsiteY63" fmla="*/ 209862 h 2398426"/>
                      <a:gd name="connsiteX64" fmla="*/ 1590218 w 3119214"/>
                      <a:gd name="connsiteY64" fmla="*/ 224852 h 2398426"/>
                      <a:gd name="connsiteX65" fmla="*/ 1515267 w 3119214"/>
                      <a:gd name="connsiteY65" fmla="*/ 239843 h 2398426"/>
                      <a:gd name="connsiteX66" fmla="*/ 1470296 w 3119214"/>
                      <a:gd name="connsiteY66" fmla="*/ 254833 h 2398426"/>
                      <a:gd name="connsiteX67" fmla="*/ 1410336 w 3119214"/>
                      <a:gd name="connsiteY67" fmla="*/ 269823 h 2398426"/>
                      <a:gd name="connsiteX68" fmla="*/ 1260434 w 3119214"/>
                      <a:gd name="connsiteY68" fmla="*/ 389744 h 2398426"/>
                      <a:gd name="connsiteX69" fmla="*/ 1215463 w 3119214"/>
                      <a:gd name="connsiteY69" fmla="*/ 404734 h 2398426"/>
                      <a:gd name="connsiteX70" fmla="*/ 1170493 w 3119214"/>
                      <a:gd name="connsiteY70" fmla="*/ 434715 h 2398426"/>
                      <a:gd name="connsiteX71" fmla="*/ 1035581 w 3119214"/>
                      <a:gd name="connsiteY71" fmla="*/ 479685 h 2398426"/>
                      <a:gd name="connsiteX72" fmla="*/ 990611 w 3119214"/>
                      <a:gd name="connsiteY72" fmla="*/ 494675 h 2398426"/>
                      <a:gd name="connsiteX73" fmla="*/ 945640 w 3119214"/>
                      <a:gd name="connsiteY73" fmla="*/ 509665 h 2398426"/>
                      <a:gd name="connsiteX74" fmla="*/ 855699 w 3119214"/>
                      <a:gd name="connsiteY74" fmla="*/ 569626 h 2398426"/>
                      <a:gd name="connsiteX75" fmla="*/ 810729 w 3119214"/>
                      <a:gd name="connsiteY75" fmla="*/ 599606 h 2398426"/>
                      <a:gd name="connsiteX76" fmla="*/ 780749 w 3119214"/>
                      <a:gd name="connsiteY76" fmla="*/ 629587 h 2398426"/>
                      <a:gd name="connsiteX77" fmla="*/ 720788 w 3119214"/>
                      <a:gd name="connsiteY77" fmla="*/ 704538 h 2398426"/>
                      <a:gd name="connsiteX78" fmla="*/ 630847 w 3119214"/>
                      <a:gd name="connsiteY78" fmla="*/ 764498 h 2398426"/>
                      <a:gd name="connsiteX79" fmla="*/ 540906 w 3119214"/>
                      <a:gd name="connsiteY79" fmla="*/ 824459 h 2398426"/>
                      <a:gd name="connsiteX80" fmla="*/ 495936 w 3119214"/>
                      <a:gd name="connsiteY80" fmla="*/ 839449 h 2398426"/>
                      <a:gd name="connsiteX81" fmla="*/ 420985 w 3119214"/>
                      <a:gd name="connsiteY81" fmla="*/ 899410 h 2398426"/>
                      <a:gd name="connsiteX82" fmla="*/ 301063 w 3119214"/>
                      <a:gd name="connsiteY82" fmla="*/ 1004341 h 2398426"/>
                      <a:gd name="connsiteX83" fmla="*/ 211122 w 3119214"/>
                      <a:gd name="connsiteY83" fmla="*/ 1034321 h 2398426"/>
                      <a:gd name="connsiteX84" fmla="*/ 196132 w 3119214"/>
                      <a:gd name="connsiteY84" fmla="*/ 1064302 h 2398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</a:cxnLst>
                    <a:rect l="l" t="t" r="r" b="b"/>
                    <a:pathLst>
                      <a:path w="3119214" h="2398426">
                        <a:moveTo>
                          <a:pt x="196132" y="1064302"/>
                        </a:moveTo>
                        <a:cubicBezTo>
                          <a:pt x="191135" y="1119266"/>
                          <a:pt x="190733" y="1174842"/>
                          <a:pt x="181142" y="1229193"/>
                        </a:cubicBezTo>
                        <a:cubicBezTo>
                          <a:pt x="162020" y="1337549"/>
                          <a:pt x="166653" y="1294549"/>
                          <a:pt x="121181" y="1349115"/>
                        </a:cubicBezTo>
                        <a:cubicBezTo>
                          <a:pt x="32091" y="1456023"/>
                          <a:pt x="114038" y="1371247"/>
                          <a:pt x="46231" y="1439056"/>
                        </a:cubicBezTo>
                        <a:cubicBezTo>
                          <a:pt x="6463" y="1558356"/>
                          <a:pt x="0" y="1537690"/>
                          <a:pt x="31240" y="1693888"/>
                        </a:cubicBezTo>
                        <a:cubicBezTo>
                          <a:pt x="35623" y="1715800"/>
                          <a:pt x="51227" y="1733862"/>
                          <a:pt x="61221" y="1753849"/>
                        </a:cubicBezTo>
                        <a:cubicBezTo>
                          <a:pt x="56224" y="1813810"/>
                          <a:pt x="52876" y="1873931"/>
                          <a:pt x="46231" y="1933731"/>
                        </a:cubicBezTo>
                        <a:cubicBezTo>
                          <a:pt x="42874" y="1963939"/>
                          <a:pt x="31240" y="1993278"/>
                          <a:pt x="31240" y="2023672"/>
                        </a:cubicBezTo>
                        <a:cubicBezTo>
                          <a:pt x="31240" y="2052089"/>
                          <a:pt x="27685" y="2211432"/>
                          <a:pt x="61221" y="2278505"/>
                        </a:cubicBezTo>
                        <a:cubicBezTo>
                          <a:pt x="91976" y="2340015"/>
                          <a:pt x="84004" y="2306985"/>
                          <a:pt x="121181" y="2353456"/>
                        </a:cubicBezTo>
                        <a:cubicBezTo>
                          <a:pt x="132435" y="2367524"/>
                          <a:pt x="141168" y="2383436"/>
                          <a:pt x="151162" y="2398426"/>
                        </a:cubicBezTo>
                        <a:cubicBezTo>
                          <a:pt x="261445" y="2376370"/>
                          <a:pt x="204914" y="2397569"/>
                          <a:pt x="316054" y="2323475"/>
                        </a:cubicBezTo>
                        <a:cubicBezTo>
                          <a:pt x="333196" y="2312047"/>
                          <a:pt x="356724" y="2315719"/>
                          <a:pt x="376014" y="2308485"/>
                        </a:cubicBezTo>
                        <a:cubicBezTo>
                          <a:pt x="465771" y="2274826"/>
                          <a:pt x="421304" y="2270849"/>
                          <a:pt x="525916" y="2218544"/>
                        </a:cubicBezTo>
                        <a:cubicBezTo>
                          <a:pt x="545903" y="2208551"/>
                          <a:pt x="566715" y="2200061"/>
                          <a:pt x="585877" y="2188564"/>
                        </a:cubicBezTo>
                        <a:cubicBezTo>
                          <a:pt x="616774" y="2170026"/>
                          <a:pt x="645838" y="2148590"/>
                          <a:pt x="675818" y="2128603"/>
                        </a:cubicBezTo>
                        <a:cubicBezTo>
                          <a:pt x="690808" y="2118610"/>
                          <a:pt x="702882" y="2100612"/>
                          <a:pt x="720788" y="2098623"/>
                        </a:cubicBezTo>
                        <a:lnTo>
                          <a:pt x="855699" y="2083633"/>
                        </a:lnTo>
                        <a:cubicBezTo>
                          <a:pt x="921059" y="2061846"/>
                          <a:pt x="943102" y="2063262"/>
                          <a:pt x="990611" y="2023672"/>
                        </a:cubicBezTo>
                        <a:cubicBezTo>
                          <a:pt x="1006897" y="2010101"/>
                          <a:pt x="1017696" y="1990083"/>
                          <a:pt x="1035581" y="1978702"/>
                        </a:cubicBezTo>
                        <a:cubicBezTo>
                          <a:pt x="1117085" y="1926836"/>
                          <a:pt x="1160256" y="1917157"/>
                          <a:pt x="1245444" y="1888761"/>
                        </a:cubicBezTo>
                        <a:cubicBezTo>
                          <a:pt x="1266643" y="1881695"/>
                          <a:pt x="1285417" y="1868774"/>
                          <a:pt x="1305404" y="1858780"/>
                        </a:cubicBezTo>
                        <a:cubicBezTo>
                          <a:pt x="1315398" y="1838793"/>
                          <a:pt x="1326582" y="1819359"/>
                          <a:pt x="1335385" y="1798820"/>
                        </a:cubicBezTo>
                        <a:cubicBezTo>
                          <a:pt x="1341609" y="1784296"/>
                          <a:pt x="1341610" y="1766996"/>
                          <a:pt x="1350375" y="1753849"/>
                        </a:cubicBezTo>
                        <a:cubicBezTo>
                          <a:pt x="1365238" y="1731554"/>
                          <a:pt x="1414120" y="1690541"/>
                          <a:pt x="1440316" y="1678898"/>
                        </a:cubicBezTo>
                        <a:cubicBezTo>
                          <a:pt x="1469194" y="1666063"/>
                          <a:pt x="1500277" y="1658911"/>
                          <a:pt x="1530257" y="1648918"/>
                        </a:cubicBezTo>
                        <a:cubicBezTo>
                          <a:pt x="1563776" y="1637745"/>
                          <a:pt x="1600542" y="1640857"/>
                          <a:pt x="1635188" y="1633928"/>
                        </a:cubicBezTo>
                        <a:cubicBezTo>
                          <a:pt x="1675592" y="1625847"/>
                          <a:pt x="1714960" y="1613212"/>
                          <a:pt x="1755109" y="1603947"/>
                        </a:cubicBezTo>
                        <a:cubicBezTo>
                          <a:pt x="1779935" y="1598218"/>
                          <a:pt x="1805076" y="1593954"/>
                          <a:pt x="1830060" y="1588957"/>
                        </a:cubicBezTo>
                        <a:cubicBezTo>
                          <a:pt x="1863215" y="1555803"/>
                          <a:pt x="1884140" y="1540758"/>
                          <a:pt x="1905011" y="1499016"/>
                        </a:cubicBezTo>
                        <a:cubicBezTo>
                          <a:pt x="1912077" y="1484883"/>
                          <a:pt x="1911872" y="1467595"/>
                          <a:pt x="1920001" y="1454046"/>
                        </a:cubicBezTo>
                        <a:cubicBezTo>
                          <a:pt x="1927272" y="1441927"/>
                          <a:pt x="1941152" y="1435101"/>
                          <a:pt x="1949981" y="1424065"/>
                        </a:cubicBezTo>
                        <a:cubicBezTo>
                          <a:pt x="1961235" y="1409997"/>
                          <a:pt x="1969968" y="1394085"/>
                          <a:pt x="1979962" y="1379095"/>
                        </a:cubicBezTo>
                        <a:cubicBezTo>
                          <a:pt x="1984959" y="1364105"/>
                          <a:pt x="1985768" y="1346983"/>
                          <a:pt x="1994952" y="1334125"/>
                        </a:cubicBezTo>
                        <a:cubicBezTo>
                          <a:pt x="2011380" y="1311126"/>
                          <a:pt x="2067260" y="1258165"/>
                          <a:pt x="2099883" y="1244184"/>
                        </a:cubicBezTo>
                        <a:cubicBezTo>
                          <a:pt x="2118819" y="1236068"/>
                          <a:pt x="2139307" y="1230836"/>
                          <a:pt x="2159844" y="1229193"/>
                        </a:cubicBezTo>
                        <a:cubicBezTo>
                          <a:pt x="2264559" y="1220816"/>
                          <a:pt x="2369706" y="1219200"/>
                          <a:pt x="2474637" y="1214203"/>
                        </a:cubicBezTo>
                        <a:cubicBezTo>
                          <a:pt x="2591393" y="1175285"/>
                          <a:pt x="2542232" y="1206569"/>
                          <a:pt x="2624539" y="1124262"/>
                        </a:cubicBezTo>
                        <a:lnTo>
                          <a:pt x="2669509" y="1079292"/>
                        </a:lnTo>
                        <a:cubicBezTo>
                          <a:pt x="2674506" y="1064302"/>
                          <a:pt x="2676369" y="1047870"/>
                          <a:pt x="2684499" y="1034321"/>
                        </a:cubicBezTo>
                        <a:cubicBezTo>
                          <a:pt x="2691770" y="1022202"/>
                          <a:pt x="2703444" y="1013170"/>
                          <a:pt x="2714480" y="1004341"/>
                        </a:cubicBezTo>
                        <a:cubicBezTo>
                          <a:pt x="2728548" y="993087"/>
                          <a:pt x="2742891" y="981458"/>
                          <a:pt x="2759450" y="974361"/>
                        </a:cubicBezTo>
                        <a:cubicBezTo>
                          <a:pt x="2789921" y="961302"/>
                          <a:pt x="2886095" y="949031"/>
                          <a:pt x="2909352" y="944380"/>
                        </a:cubicBezTo>
                        <a:cubicBezTo>
                          <a:pt x="2929554" y="940340"/>
                          <a:pt x="2949326" y="934387"/>
                          <a:pt x="2969313" y="929390"/>
                        </a:cubicBezTo>
                        <a:lnTo>
                          <a:pt x="3044263" y="854439"/>
                        </a:lnTo>
                        <a:lnTo>
                          <a:pt x="3074244" y="824459"/>
                        </a:lnTo>
                        <a:lnTo>
                          <a:pt x="3104224" y="734518"/>
                        </a:lnTo>
                        <a:lnTo>
                          <a:pt x="3119214" y="689547"/>
                        </a:lnTo>
                        <a:cubicBezTo>
                          <a:pt x="3114217" y="604603"/>
                          <a:pt x="3112291" y="519423"/>
                          <a:pt x="3104224" y="434715"/>
                        </a:cubicBezTo>
                        <a:cubicBezTo>
                          <a:pt x="3102271" y="414206"/>
                          <a:pt x="3100662" y="391896"/>
                          <a:pt x="3089234" y="374754"/>
                        </a:cubicBezTo>
                        <a:cubicBezTo>
                          <a:pt x="3079240" y="359764"/>
                          <a:pt x="3057821" y="356638"/>
                          <a:pt x="3044263" y="344774"/>
                        </a:cubicBezTo>
                        <a:cubicBezTo>
                          <a:pt x="3017673" y="321508"/>
                          <a:pt x="2994297" y="294807"/>
                          <a:pt x="2969313" y="269823"/>
                        </a:cubicBezTo>
                        <a:lnTo>
                          <a:pt x="2939332" y="239843"/>
                        </a:lnTo>
                        <a:cubicBezTo>
                          <a:pt x="2894592" y="195105"/>
                          <a:pt x="2807384" y="173473"/>
                          <a:pt x="2744460" y="164892"/>
                        </a:cubicBezTo>
                        <a:cubicBezTo>
                          <a:pt x="2659714" y="153336"/>
                          <a:pt x="2574571" y="144905"/>
                          <a:pt x="2489627" y="134911"/>
                        </a:cubicBezTo>
                        <a:cubicBezTo>
                          <a:pt x="2459647" y="114924"/>
                          <a:pt x="2419673" y="104931"/>
                          <a:pt x="2399686" y="74951"/>
                        </a:cubicBezTo>
                        <a:cubicBezTo>
                          <a:pt x="2359713" y="14990"/>
                          <a:pt x="2384696" y="39973"/>
                          <a:pt x="2324736" y="0"/>
                        </a:cubicBezTo>
                        <a:cubicBezTo>
                          <a:pt x="2229798" y="4997"/>
                          <a:pt x="2134663" y="7095"/>
                          <a:pt x="2039922" y="14990"/>
                        </a:cubicBezTo>
                        <a:cubicBezTo>
                          <a:pt x="2014532" y="17106"/>
                          <a:pt x="1989843" y="24453"/>
                          <a:pt x="1964972" y="29980"/>
                        </a:cubicBezTo>
                        <a:cubicBezTo>
                          <a:pt x="1938634" y="35833"/>
                          <a:pt x="1887011" y="48402"/>
                          <a:pt x="1860040" y="59961"/>
                        </a:cubicBezTo>
                        <a:cubicBezTo>
                          <a:pt x="1730389" y="115526"/>
                          <a:pt x="1860565" y="69780"/>
                          <a:pt x="1755109" y="104931"/>
                        </a:cubicBezTo>
                        <a:cubicBezTo>
                          <a:pt x="1740119" y="114924"/>
                          <a:pt x="1726253" y="126854"/>
                          <a:pt x="1710139" y="134911"/>
                        </a:cubicBezTo>
                        <a:cubicBezTo>
                          <a:pt x="1696006" y="141978"/>
                          <a:pt x="1676341" y="138729"/>
                          <a:pt x="1665168" y="149902"/>
                        </a:cubicBezTo>
                        <a:cubicBezTo>
                          <a:pt x="1649367" y="165703"/>
                          <a:pt x="1650989" y="194061"/>
                          <a:pt x="1635188" y="209862"/>
                        </a:cubicBezTo>
                        <a:cubicBezTo>
                          <a:pt x="1624015" y="221035"/>
                          <a:pt x="1605547" y="221020"/>
                          <a:pt x="1590218" y="224852"/>
                        </a:cubicBezTo>
                        <a:cubicBezTo>
                          <a:pt x="1565500" y="231032"/>
                          <a:pt x="1539985" y="233663"/>
                          <a:pt x="1515267" y="239843"/>
                        </a:cubicBezTo>
                        <a:cubicBezTo>
                          <a:pt x="1499938" y="243675"/>
                          <a:pt x="1485489" y="250492"/>
                          <a:pt x="1470296" y="254833"/>
                        </a:cubicBezTo>
                        <a:cubicBezTo>
                          <a:pt x="1450487" y="260493"/>
                          <a:pt x="1430323" y="264826"/>
                          <a:pt x="1410336" y="269823"/>
                        </a:cubicBezTo>
                        <a:cubicBezTo>
                          <a:pt x="1324897" y="355262"/>
                          <a:pt x="1373894" y="314105"/>
                          <a:pt x="1260434" y="389744"/>
                        </a:cubicBezTo>
                        <a:cubicBezTo>
                          <a:pt x="1247287" y="398509"/>
                          <a:pt x="1230453" y="399737"/>
                          <a:pt x="1215463" y="404734"/>
                        </a:cubicBezTo>
                        <a:cubicBezTo>
                          <a:pt x="1200473" y="414728"/>
                          <a:pt x="1186956" y="427398"/>
                          <a:pt x="1170493" y="434715"/>
                        </a:cubicBezTo>
                        <a:cubicBezTo>
                          <a:pt x="1170488" y="434717"/>
                          <a:pt x="1058069" y="472189"/>
                          <a:pt x="1035581" y="479685"/>
                        </a:cubicBezTo>
                        <a:lnTo>
                          <a:pt x="990611" y="494675"/>
                        </a:lnTo>
                        <a:lnTo>
                          <a:pt x="945640" y="509665"/>
                        </a:lnTo>
                        <a:lnTo>
                          <a:pt x="855699" y="569626"/>
                        </a:lnTo>
                        <a:cubicBezTo>
                          <a:pt x="840709" y="579619"/>
                          <a:pt x="823468" y="586867"/>
                          <a:pt x="810729" y="599606"/>
                        </a:cubicBezTo>
                        <a:cubicBezTo>
                          <a:pt x="800736" y="609600"/>
                          <a:pt x="789578" y="618551"/>
                          <a:pt x="780749" y="629587"/>
                        </a:cubicBezTo>
                        <a:cubicBezTo>
                          <a:pt x="751253" y="666457"/>
                          <a:pt x="756977" y="677396"/>
                          <a:pt x="720788" y="704538"/>
                        </a:cubicBezTo>
                        <a:cubicBezTo>
                          <a:pt x="691963" y="726157"/>
                          <a:pt x="660827" y="744511"/>
                          <a:pt x="630847" y="764498"/>
                        </a:cubicBezTo>
                        <a:lnTo>
                          <a:pt x="540906" y="824459"/>
                        </a:lnTo>
                        <a:cubicBezTo>
                          <a:pt x="527759" y="833224"/>
                          <a:pt x="510926" y="834452"/>
                          <a:pt x="495936" y="839449"/>
                        </a:cubicBezTo>
                        <a:cubicBezTo>
                          <a:pt x="379024" y="956357"/>
                          <a:pt x="572289" y="767017"/>
                          <a:pt x="420985" y="899410"/>
                        </a:cubicBezTo>
                        <a:cubicBezTo>
                          <a:pt x="383111" y="932550"/>
                          <a:pt x="350031" y="982578"/>
                          <a:pt x="301063" y="1004341"/>
                        </a:cubicBezTo>
                        <a:cubicBezTo>
                          <a:pt x="272185" y="1017176"/>
                          <a:pt x="241102" y="1024328"/>
                          <a:pt x="211122" y="1034321"/>
                        </a:cubicBezTo>
                        <a:lnTo>
                          <a:pt x="196132" y="106430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Freeform 41"/>
                  <p:cNvSpPr/>
                  <p:nvPr/>
                </p:nvSpPr>
                <p:spPr>
                  <a:xfrm>
                    <a:off x="1363128" y="1624217"/>
                    <a:ext cx="1455848" cy="1636048"/>
                  </a:xfrm>
                  <a:custGeom>
                    <a:avLst/>
                    <a:gdLst>
                      <a:gd name="connsiteX0" fmla="*/ 1485192 w 1722191"/>
                      <a:gd name="connsiteY0" fmla="*/ 2498 h 2071140"/>
                      <a:gd name="connsiteX1" fmla="*/ 1500182 w 1722191"/>
                      <a:gd name="connsiteY1" fmla="*/ 92439 h 2071140"/>
                      <a:gd name="connsiteX2" fmla="*/ 1545153 w 1722191"/>
                      <a:gd name="connsiteY2" fmla="*/ 347271 h 2071140"/>
                      <a:gd name="connsiteX3" fmla="*/ 1575133 w 1722191"/>
                      <a:gd name="connsiteY3" fmla="*/ 407232 h 2071140"/>
                      <a:gd name="connsiteX4" fmla="*/ 1590123 w 1722191"/>
                      <a:gd name="connsiteY4" fmla="*/ 452202 h 2071140"/>
                      <a:gd name="connsiteX5" fmla="*/ 1650084 w 1722191"/>
                      <a:gd name="connsiteY5" fmla="*/ 542143 h 2071140"/>
                      <a:gd name="connsiteX6" fmla="*/ 1635094 w 1722191"/>
                      <a:gd name="connsiteY6" fmla="*/ 662065 h 2071140"/>
                      <a:gd name="connsiteX7" fmla="*/ 1530163 w 1722191"/>
                      <a:gd name="connsiteY7" fmla="*/ 752006 h 2071140"/>
                      <a:gd name="connsiteX8" fmla="*/ 1455212 w 1722191"/>
                      <a:gd name="connsiteY8" fmla="*/ 826957 h 2071140"/>
                      <a:gd name="connsiteX9" fmla="*/ 1485192 w 1722191"/>
                      <a:gd name="connsiteY9" fmla="*/ 961868 h 2071140"/>
                      <a:gd name="connsiteX10" fmla="*/ 1515173 w 1722191"/>
                      <a:gd name="connsiteY10" fmla="*/ 1021829 h 2071140"/>
                      <a:gd name="connsiteX11" fmla="*/ 1530163 w 1722191"/>
                      <a:gd name="connsiteY11" fmla="*/ 1066799 h 2071140"/>
                      <a:gd name="connsiteX12" fmla="*/ 1560143 w 1722191"/>
                      <a:gd name="connsiteY12" fmla="*/ 1126760 h 2071140"/>
                      <a:gd name="connsiteX13" fmla="*/ 1590123 w 1722191"/>
                      <a:gd name="connsiteY13" fmla="*/ 1171730 h 2071140"/>
                      <a:gd name="connsiteX14" fmla="*/ 1620104 w 1722191"/>
                      <a:gd name="connsiteY14" fmla="*/ 1261671 h 2071140"/>
                      <a:gd name="connsiteX15" fmla="*/ 1635094 w 1722191"/>
                      <a:gd name="connsiteY15" fmla="*/ 1306642 h 2071140"/>
                      <a:gd name="connsiteX16" fmla="*/ 1605114 w 1722191"/>
                      <a:gd name="connsiteY16" fmla="*/ 1891258 h 2071140"/>
                      <a:gd name="connsiteX17" fmla="*/ 1515173 w 1722191"/>
                      <a:gd name="connsiteY17" fmla="*/ 1996189 h 2071140"/>
                      <a:gd name="connsiteX18" fmla="*/ 1425232 w 1722191"/>
                      <a:gd name="connsiteY18" fmla="*/ 2026170 h 2071140"/>
                      <a:gd name="connsiteX19" fmla="*/ 1380261 w 1722191"/>
                      <a:gd name="connsiteY19" fmla="*/ 2041160 h 2071140"/>
                      <a:gd name="connsiteX20" fmla="*/ 1305310 w 1722191"/>
                      <a:gd name="connsiteY20" fmla="*/ 2026170 h 2071140"/>
                      <a:gd name="connsiteX21" fmla="*/ 1260340 w 1722191"/>
                      <a:gd name="connsiteY21" fmla="*/ 2011180 h 2071140"/>
                      <a:gd name="connsiteX22" fmla="*/ 1200379 w 1722191"/>
                      <a:gd name="connsiteY22" fmla="*/ 2041160 h 2071140"/>
                      <a:gd name="connsiteX23" fmla="*/ 1110438 w 1722191"/>
                      <a:gd name="connsiteY23" fmla="*/ 2071140 h 2071140"/>
                      <a:gd name="connsiteX24" fmla="*/ 855605 w 1722191"/>
                      <a:gd name="connsiteY24" fmla="*/ 2056150 h 2071140"/>
                      <a:gd name="connsiteX25" fmla="*/ 765664 w 1722191"/>
                      <a:gd name="connsiteY25" fmla="*/ 1996189 h 2071140"/>
                      <a:gd name="connsiteX26" fmla="*/ 720694 w 1722191"/>
                      <a:gd name="connsiteY26" fmla="*/ 1966209 h 2071140"/>
                      <a:gd name="connsiteX27" fmla="*/ 615763 w 1722191"/>
                      <a:gd name="connsiteY27" fmla="*/ 1921239 h 2071140"/>
                      <a:gd name="connsiteX28" fmla="*/ 540812 w 1722191"/>
                      <a:gd name="connsiteY28" fmla="*/ 1906248 h 2071140"/>
                      <a:gd name="connsiteX29" fmla="*/ 420891 w 1722191"/>
                      <a:gd name="connsiteY29" fmla="*/ 1876268 h 2071140"/>
                      <a:gd name="connsiteX30" fmla="*/ 91107 w 1722191"/>
                      <a:gd name="connsiteY30" fmla="*/ 1876268 h 2071140"/>
                      <a:gd name="connsiteX31" fmla="*/ 76117 w 1722191"/>
                      <a:gd name="connsiteY31" fmla="*/ 1831298 h 2071140"/>
                      <a:gd name="connsiteX32" fmla="*/ 31146 w 1722191"/>
                      <a:gd name="connsiteY32" fmla="*/ 1741357 h 2071140"/>
                      <a:gd name="connsiteX33" fmla="*/ 31146 w 1722191"/>
                      <a:gd name="connsiteY33" fmla="*/ 1591455 h 2071140"/>
                      <a:gd name="connsiteX34" fmla="*/ 91107 w 1722191"/>
                      <a:gd name="connsiteY34" fmla="*/ 1531494 h 2071140"/>
                      <a:gd name="connsiteX35" fmla="*/ 181048 w 1722191"/>
                      <a:gd name="connsiteY35" fmla="*/ 1471534 h 2071140"/>
                      <a:gd name="connsiteX36" fmla="*/ 226019 w 1722191"/>
                      <a:gd name="connsiteY36" fmla="*/ 1381593 h 2071140"/>
                      <a:gd name="connsiteX37" fmla="*/ 196038 w 1722191"/>
                      <a:gd name="connsiteY37" fmla="*/ 1291652 h 2071140"/>
                      <a:gd name="connsiteX38" fmla="*/ 226019 w 1722191"/>
                      <a:gd name="connsiteY38" fmla="*/ 1261671 h 2071140"/>
                      <a:gd name="connsiteX39" fmla="*/ 330950 w 1722191"/>
                      <a:gd name="connsiteY39" fmla="*/ 1216701 h 2071140"/>
                      <a:gd name="connsiteX40" fmla="*/ 510832 w 1722191"/>
                      <a:gd name="connsiteY40" fmla="*/ 1186721 h 2071140"/>
                      <a:gd name="connsiteX41" fmla="*/ 570792 w 1722191"/>
                      <a:gd name="connsiteY41" fmla="*/ 1171730 h 2071140"/>
                      <a:gd name="connsiteX42" fmla="*/ 645743 w 1722191"/>
                      <a:gd name="connsiteY42" fmla="*/ 1111770 h 2071140"/>
                      <a:gd name="connsiteX43" fmla="*/ 705704 w 1722191"/>
                      <a:gd name="connsiteY43" fmla="*/ 1051809 h 2071140"/>
                      <a:gd name="connsiteX44" fmla="*/ 780655 w 1722191"/>
                      <a:gd name="connsiteY44" fmla="*/ 946878 h 2071140"/>
                      <a:gd name="connsiteX45" fmla="*/ 795645 w 1722191"/>
                      <a:gd name="connsiteY45" fmla="*/ 826957 h 2071140"/>
                      <a:gd name="connsiteX46" fmla="*/ 870596 w 1722191"/>
                      <a:gd name="connsiteY46" fmla="*/ 752006 h 2071140"/>
                      <a:gd name="connsiteX47" fmla="*/ 900576 w 1722191"/>
                      <a:gd name="connsiteY47" fmla="*/ 707035 h 2071140"/>
                      <a:gd name="connsiteX48" fmla="*/ 945546 w 1722191"/>
                      <a:gd name="connsiteY48" fmla="*/ 677055 h 2071140"/>
                      <a:gd name="connsiteX49" fmla="*/ 1065468 w 1722191"/>
                      <a:gd name="connsiteY49" fmla="*/ 497173 h 2071140"/>
                      <a:gd name="connsiteX50" fmla="*/ 1110438 w 1722191"/>
                      <a:gd name="connsiteY50" fmla="*/ 482183 h 2071140"/>
                      <a:gd name="connsiteX51" fmla="*/ 1200379 w 1722191"/>
                      <a:gd name="connsiteY51" fmla="*/ 422222 h 2071140"/>
                      <a:gd name="connsiteX52" fmla="*/ 1260340 w 1722191"/>
                      <a:gd name="connsiteY52" fmla="*/ 377252 h 2071140"/>
                      <a:gd name="connsiteX53" fmla="*/ 1365271 w 1722191"/>
                      <a:gd name="connsiteY53" fmla="*/ 362262 h 2071140"/>
                      <a:gd name="connsiteX54" fmla="*/ 1410242 w 1722191"/>
                      <a:gd name="connsiteY54" fmla="*/ 332281 h 2071140"/>
                      <a:gd name="connsiteX55" fmla="*/ 1425232 w 1722191"/>
                      <a:gd name="connsiteY55" fmla="*/ 272321 h 2071140"/>
                      <a:gd name="connsiteX56" fmla="*/ 1440222 w 1722191"/>
                      <a:gd name="connsiteY56" fmla="*/ 152399 h 2071140"/>
                      <a:gd name="connsiteX57" fmla="*/ 1455212 w 1722191"/>
                      <a:gd name="connsiteY57" fmla="*/ 107429 h 2071140"/>
                      <a:gd name="connsiteX58" fmla="*/ 1485192 w 1722191"/>
                      <a:gd name="connsiteY58" fmla="*/ 2498 h 207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722191" h="2071140">
                        <a:moveTo>
                          <a:pt x="1485192" y="2498"/>
                        </a:moveTo>
                        <a:cubicBezTo>
                          <a:pt x="1492687" y="0"/>
                          <a:pt x="1495673" y="62381"/>
                          <a:pt x="1500182" y="92439"/>
                        </a:cubicBezTo>
                        <a:cubicBezTo>
                          <a:pt x="1509187" y="152473"/>
                          <a:pt x="1513007" y="272263"/>
                          <a:pt x="1545153" y="347271"/>
                        </a:cubicBezTo>
                        <a:cubicBezTo>
                          <a:pt x="1553955" y="367810"/>
                          <a:pt x="1566331" y="386693"/>
                          <a:pt x="1575133" y="407232"/>
                        </a:cubicBezTo>
                        <a:cubicBezTo>
                          <a:pt x="1581357" y="421755"/>
                          <a:pt x="1582449" y="438390"/>
                          <a:pt x="1590123" y="452202"/>
                        </a:cubicBezTo>
                        <a:cubicBezTo>
                          <a:pt x="1607622" y="483700"/>
                          <a:pt x="1650084" y="542143"/>
                          <a:pt x="1650084" y="542143"/>
                        </a:cubicBezTo>
                        <a:cubicBezTo>
                          <a:pt x="1645087" y="582117"/>
                          <a:pt x="1650588" y="624879"/>
                          <a:pt x="1635094" y="662065"/>
                        </a:cubicBezTo>
                        <a:cubicBezTo>
                          <a:pt x="1614458" y="711592"/>
                          <a:pt x="1565467" y="721115"/>
                          <a:pt x="1530163" y="752006"/>
                        </a:cubicBezTo>
                        <a:cubicBezTo>
                          <a:pt x="1503573" y="775273"/>
                          <a:pt x="1455212" y="826957"/>
                          <a:pt x="1455212" y="826957"/>
                        </a:cubicBezTo>
                        <a:cubicBezTo>
                          <a:pt x="1459282" y="847306"/>
                          <a:pt x="1476120" y="937676"/>
                          <a:pt x="1485192" y="961868"/>
                        </a:cubicBezTo>
                        <a:cubicBezTo>
                          <a:pt x="1493038" y="982791"/>
                          <a:pt x="1506370" y="1001290"/>
                          <a:pt x="1515173" y="1021829"/>
                        </a:cubicBezTo>
                        <a:cubicBezTo>
                          <a:pt x="1521397" y="1036352"/>
                          <a:pt x="1523939" y="1052276"/>
                          <a:pt x="1530163" y="1066799"/>
                        </a:cubicBezTo>
                        <a:cubicBezTo>
                          <a:pt x="1538965" y="1087338"/>
                          <a:pt x="1549056" y="1107358"/>
                          <a:pt x="1560143" y="1126760"/>
                        </a:cubicBezTo>
                        <a:cubicBezTo>
                          <a:pt x="1569081" y="1142402"/>
                          <a:pt x="1582806" y="1155267"/>
                          <a:pt x="1590123" y="1171730"/>
                        </a:cubicBezTo>
                        <a:cubicBezTo>
                          <a:pt x="1602958" y="1200608"/>
                          <a:pt x="1610110" y="1231691"/>
                          <a:pt x="1620104" y="1261671"/>
                        </a:cubicBezTo>
                        <a:lnTo>
                          <a:pt x="1635094" y="1306642"/>
                        </a:lnTo>
                        <a:cubicBezTo>
                          <a:pt x="1625101" y="1501514"/>
                          <a:pt x="1722191" y="1735156"/>
                          <a:pt x="1605114" y="1891258"/>
                        </a:cubicBezTo>
                        <a:cubicBezTo>
                          <a:pt x="1589606" y="1911935"/>
                          <a:pt x="1542017" y="1981276"/>
                          <a:pt x="1515173" y="1996189"/>
                        </a:cubicBezTo>
                        <a:cubicBezTo>
                          <a:pt x="1487548" y="2011536"/>
                          <a:pt x="1455212" y="2016176"/>
                          <a:pt x="1425232" y="2026170"/>
                        </a:cubicBezTo>
                        <a:lnTo>
                          <a:pt x="1380261" y="2041160"/>
                        </a:lnTo>
                        <a:cubicBezTo>
                          <a:pt x="1355277" y="2036163"/>
                          <a:pt x="1330028" y="2032349"/>
                          <a:pt x="1305310" y="2026170"/>
                        </a:cubicBezTo>
                        <a:cubicBezTo>
                          <a:pt x="1289981" y="2022338"/>
                          <a:pt x="1275982" y="2008945"/>
                          <a:pt x="1260340" y="2011180"/>
                        </a:cubicBezTo>
                        <a:cubicBezTo>
                          <a:pt x="1238219" y="2014340"/>
                          <a:pt x="1221127" y="2032861"/>
                          <a:pt x="1200379" y="2041160"/>
                        </a:cubicBezTo>
                        <a:cubicBezTo>
                          <a:pt x="1171037" y="2052897"/>
                          <a:pt x="1110438" y="2071140"/>
                          <a:pt x="1110438" y="2071140"/>
                        </a:cubicBezTo>
                        <a:cubicBezTo>
                          <a:pt x="1025494" y="2066143"/>
                          <a:pt x="939841" y="2068184"/>
                          <a:pt x="855605" y="2056150"/>
                        </a:cubicBezTo>
                        <a:cubicBezTo>
                          <a:pt x="800431" y="2048268"/>
                          <a:pt x="800424" y="2023997"/>
                          <a:pt x="765664" y="1996189"/>
                        </a:cubicBezTo>
                        <a:cubicBezTo>
                          <a:pt x="751596" y="1984935"/>
                          <a:pt x="736336" y="1975147"/>
                          <a:pt x="720694" y="1966209"/>
                        </a:cubicBezTo>
                        <a:cubicBezTo>
                          <a:pt x="687327" y="1947142"/>
                          <a:pt x="653135" y="1930582"/>
                          <a:pt x="615763" y="1921239"/>
                        </a:cubicBezTo>
                        <a:cubicBezTo>
                          <a:pt x="591045" y="1915059"/>
                          <a:pt x="565638" y="1911977"/>
                          <a:pt x="540812" y="1906248"/>
                        </a:cubicBezTo>
                        <a:cubicBezTo>
                          <a:pt x="500663" y="1896983"/>
                          <a:pt x="460865" y="1886261"/>
                          <a:pt x="420891" y="1876268"/>
                        </a:cubicBezTo>
                        <a:cubicBezTo>
                          <a:pt x="401027" y="1877592"/>
                          <a:pt x="157400" y="1909414"/>
                          <a:pt x="91107" y="1876268"/>
                        </a:cubicBezTo>
                        <a:cubicBezTo>
                          <a:pt x="76974" y="1869202"/>
                          <a:pt x="83183" y="1845431"/>
                          <a:pt x="76117" y="1831298"/>
                        </a:cubicBezTo>
                        <a:cubicBezTo>
                          <a:pt x="17996" y="1715055"/>
                          <a:pt x="68828" y="1854397"/>
                          <a:pt x="31146" y="1741357"/>
                        </a:cubicBezTo>
                        <a:cubicBezTo>
                          <a:pt x="25065" y="1698788"/>
                          <a:pt x="0" y="1635060"/>
                          <a:pt x="31146" y="1591455"/>
                        </a:cubicBezTo>
                        <a:cubicBezTo>
                          <a:pt x="47575" y="1568454"/>
                          <a:pt x="71120" y="1551481"/>
                          <a:pt x="91107" y="1531494"/>
                        </a:cubicBezTo>
                        <a:cubicBezTo>
                          <a:pt x="116585" y="1506016"/>
                          <a:pt x="181048" y="1471534"/>
                          <a:pt x="181048" y="1471534"/>
                        </a:cubicBezTo>
                        <a:cubicBezTo>
                          <a:pt x="192835" y="1453854"/>
                          <a:pt x="228974" y="1408188"/>
                          <a:pt x="226019" y="1381593"/>
                        </a:cubicBezTo>
                        <a:cubicBezTo>
                          <a:pt x="222529" y="1350184"/>
                          <a:pt x="196038" y="1291652"/>
                          <a:pt x="196038" y="1291652"/>
                        </a:cubicBezTo>
                        <a:cubicBezTo>
                          <a:pt x="206032" y="1281658"/>
                          <a:pt x="214260" y="1269511"/>
                          <a:pt x="226019" y="1261671"/>
                        </a:cubicBezTo>
                        <a:cubicBezTo>
                          <a:pt x="246915" y="1247740"/>
                          <a:pt x="302397" y="1222412"/>
                          <a:pt x="330950" y="1216701"/>
                        </a:cubicBezTo>
                        <a:cubicBezTo>
                          <a:pt x="390557" y="1204780"/>
                          <a:pt x="451859" y="1201465"/>
                          <a:pt x="510832" y="1186721"/>
                        </a:cubicBezTo>
                        <a:lnTo>
                          <a:pt x="570792" y="1171730"/>
                        </a:lnTo>
                        <a:cubicBezTo>
                          <a:pt x="672864" y="1069661"/>
                          <a:pt x="513356" y="1225245"/>
                          <a:pt x="645743" y="1111770"/>
                        </a:cubicBezTo>
                        <a:cubicBezTo>
                          <a:pt x="667204" y="1093375"/>
                          <a:pt x="688745" y="1074422"/>
                          <a:pt x="705704" y="1051809"/>
                        </a:cubicBezTo>
                        <a:cubicBezTo>
                          <a:pt x="761483" y="977435"/>
                          <a:pt x="736815" y="1012635"/>
                          <a:pt x="780655" y="946878"/>
                        </a:cubicBezTo>
                        <a:cubicBezTo>
                          <a:pt x="785652" y="906904"/>
                          <a:pt x="778763" y="863534"/>
                          <a:pt x="795645" y="826957"/>
                        </a:cubicBezTo>
                        <a:cubicBezTo>
                          <a:pt x="810451" y="794877"/>
                          <a:pt x="845612" y="776990"/>
                          <a:pt x="870596" y="752006"/>
                        </a:cubicBezTo>
                        <a:cubicBezTo>
                          <a:pt x="883335" y="739267"/>
                          <a:pt x="887837" y="719774"/>
                          <a:pt x="900576" y="707035"/>
                        </a:cubicBezTo>
                        <a:cubicBezTo>
                          <a:pt x="913315" y="694296"/>
                          <a:pt x="930556" y="687048"/>
                          <a:pt x="945546" y="677055"/>
                        </a:cubicBezTo>
                        <a:lnTo>
                          <a:pt x="1065468" y="497173"/>
                        </a:lnTo>
                        <a:cubicBezTo>
                          <a:pt x="1074233" y="484026"/>
                          <a:pt x="1095448" y="487180"/>
                          <a:pt x="1110438" y="482183"/>
                        </a:cubicBezTo>
                        <a:lnTo>
                          <a:pt x="1200379" y="422222"/>
                        </a:lnTo>
                        <a:cubicBezTo>
                          <a:pt x="1221167" y="408364"/>
                          <a:pt x="1236861" y="385790"/>
                          <a:pt x="1260340" y="377252"/>
                        </a:cubicBezTo>
                        <a:cubicBezTo>
                          <a:pt x="1293545" y="365178"/>
                          <a:pt x="1330294" y="367259"/>
                          <a:pt x="1365271" y="362262"/>
                        </a:cubicBezTo>
                        <a:cubicBezTo>
                          <a:pt x="1380261" y="352268"/>
                          <a:pt x="1400248" y="347271"/>
                          <a:pt x="1410242" y="332281"/>
                        </a:cubicBezTo>
                        <a:cubicBezTo>
                          <a:pt x="1421670" y="315139"/>
                          <a:pt x="1421845" y="292642"/>
                          <a:pt x="1425232" y="272321"/>
                        </a:cubicBezTo>
                        <a:cubicBezTo>
                          <a:pt x="1431855" y="232584"/>
                          <a:pt x="1433016" y="192034"/>
                          <a:pt x="1440222" y="152399"/>
                        </a:cubicBezTo>
                        <a:cubicBezTo>
                          <a:pt x="1443049" y="136853"/>
                          <a:pt x="1451380" y="122758"/>
                          <a:pt x="1455212" y="107429"/>
                        </a:cubicBezTo>
                        <a:cubicBezTo>
                          <a:pt x="1480984" y="4341"/>
                          <a:pt x="1477697" y="4996"/>
                          <a:pt x="1485192" y="249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744F7DDE-E75E-112F-5282-900D74D89960}"/>
                    </a:ext>
                  </a:extLst>
                </p:cNvPr>
                <p:cNvGrpSpPr/>
                <p:nvPr/>
              </p:nvGrpSpPr>
              <p:grpSpPr>
                <a:xfrm rot="1017065">
                  <a:off x="442638" y="1787345"/>
                  <a:ext cx="766451" cy="1456448"/>
                  <a:chOff x="2676378" y="1563750"/>
                  <a:chExt cx="2321024" cy="1834998"/>
                </a:xfrm>
              </p:grpSpPr>
              <p:sp>
                <p:nvSpPr>
                  <p:cNvPr id="36" name="Freeform 35"/>
                  <p:cNvSpPr/>
                  <p:nvPr/>
                </p:nvSpPr>
                <p:spPr>
                  <a:xfrm>
                    <a:off x="2676378" y="2121079"/>
                    <a:ext cx="343322" cy="367091"/>
                  </a:xfrm>
                  <a:custGeom>
                    <a:avLst/>
                    <a:gdLst>
                      <a:gd name="connsiteX0" fmla="*/ 378489 w 378489"/>
                      <a:gd name="connsiteY0" fmla="*/ 0 h 539646"/>
                      <a:gd name="connsiteX1" fmla="*/ 363499 w 378489"/>
                      <a:gd name="connsiteY1" fmla="*/ 74951 h 539646"/>
                      <a:gd name="connsiteX2" fmla="*/ 318528 w 378489"/>
                      <a:gd name="connsiteY2" fmla="*/ 119921 h 539646"/>
                      <a:gd name="connsiteX3" fmla="*/ 243578 w 378489"/>
                      <a:gd name="connsiteY3" fmla="*/ 194872 h 539646"/>
                      <a:gd name="connsiteX4" fmla="*/ 213597 w 378489"/>
                      <a:gd name="connsiteY4" fmla="*/ 224852 h 539646"/>
                      <a:gd name="connsiteX5" fmla="*/ 123656 w 378489"/>
                      <a:gd name="connsiteY5" fmla="*/ 254833 h 539646"/>
                      <a:gd name="connsiteX6" fmla="*/ 78686 w 378489"/>
                      <a:gd name="connsiteY6" fmla="*/ 284813 h 539646"/>
                      <a:gd name="connsiteX7" fmla="*/ 18725 w 378489"/>
                      <a:gd name="connsiteY7" fmla="*/ 359764 h 539646"/>
                      <a:gd name="connsiteX8" fmla="*/ 3735 w 378489"/>
                      <a:gd name="connsiteY8" fmla="*/ 404734 h 539646"/>
                      <a:gd name="connsiteX9" fmla="*/ 3735 w 378489"/>
                      <a:gd name="connsiteY9" fmla="*/ 539646 h 539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8489" h="539646">
                        <a:moveTo>
                          <a:pt x="378489" y="0"/>
                        </a:moveTo>
                        <a:cubicBezTo>
                          <a:pt x="373492" y="24984"/>
                          <a:pt x="374893" y="52162"/>
                          <a:pt x="363499" y="74951"/>
                        </a:cubicBezTo>
                        <a:cubicBezTo>
                          <a:pt x="354018" y="93912"/>
                          <a:pt x="332099" y="103635"/>
                          <a:pt x="318528" y="119921"/>
                        </a:cubicBezTo>
                        <a:cubicBezTo>
                          <a:pt x="228587" y="227850"/>
                          <a:pt x="353505" y="106931"/>
                          <a:pt x="243578" y="194872"/>
                        </a:cubicBezTo>
                        <a:cubicBezTo>
                          <a:pt x="232542" y="203701"/>
                          <a:pt x="226238" y="218532"/>
                          <a:pt x="213597" y="224852"/>
                        </a:cubicBezTo>
                        <a:cubicBezTo>
                          <a:pt x="185331" y="238985"/>
                          <a:pt x="123656" y="254833"/>
                          <a:pt x="123656" y="254833"/>
                        </a:cubicBezTo>
                        <a:cubicBezTo>
                          <a:pt x="108666" y="264826"/>
                          <a:pt x="92754" y="273559"/>
                          <a:pt x="78686" y="284813"/>
                        </a:cubicBezTo>
                        <a:cubicBezTo>
                          <a:pt x="55446" y="303405"/>
                          <a:pt x="31712" y="333790"/>
                          <a:pt x="18725" y="359764"/>
                        </a:cubicBezTo>
                        <a:cubicBezTo>
                          <a:pt x="11659" y="373897"/>
                          <a:pt x="5047" y="388988"/>
                          <a:pt x="3735" y="404734"/>
                        </a:cubicBezTo>
                        <a:cubicBezTo>
                          <a:pt x="0" y="449549"/>
                          <a:pt x="3735" y="494675"/>
                          <a:pt x="3735" y="539646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Freeform 37"/>
                  <p:cNvSpPr/>
                  <p:nvPr/>
                </p:nvSpPr>
                <p:spPr>
                  <a:xfrm>
                    <a:off x="3948560" y="2909293"/>
                    <a:ext cx="67987" cy="489455"/>
                  </a:xfrm>
                  <a:custGeom>
                    <a:avLst/>
                    <a:gdLst>
                      <a:gd name="connsiteX0" fmla="*/ 14990 w 74951"/>
                      <a:gd name="connsiteY0" fmla="*/ 0 h 719528"/>
                      <a:gd name="connsiteX1" fmla="*/ 29980 w 74951"/>
                      <a:gd name="connsiteY1" fmla="*/ 299803 h 719528"/>
                      <a:gd name="connsiteX2" fmla="*/ 44971 w 74951"/>
                      <a:gd name="connsiteY2" fmla="*/ 344774 h 719528"/>
                      <a:gd name="connsiteX3" fmla="*/ 74951 w 74951"/>
                      <a:gd name="connsiteY3" fmla="*/ 389744 h 719528"/>
                      <a:gd name="connsiteX4" fmla="*/ 59961 w 74951"/>
                      <a:gd name="connsiteY4" fmla="*/ 494675 h 719528"/>
                      <a:gd name="connsiteX5" fmla="*/ 29980 w 74951"/>
                      <a:gd name="connsiteY5" fmla="*/ 524656 h 719528"/>
                      <a:gd name="connsiteX6" fmla="*/ 0 w 74951"/>
                      <a:gd name="connsiteY6" fmla="*/ 614597 h 719528"/>
                      <a:gd name="connsiteX7" fmla="*/ 14990 w 74951"/>
                      <a:gd name="connsiteY7" fmla="*/ 719528 h 719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4951" h="719528">
                        <a:moveTo>
                          <a:pt x="14990" y="0"/>
                        </a:moveTo>
                        <a:cubicBezTo>
                          <a:pt x="19987" y="99934"/>
                          <a:pt x="21312" y="200120"/>
                          <a:pt x="29980" y="299803"/>
                        </a:cubicBezTo>
                        <a:cubicBezTo>
                          <a:pt x="31349" y="315545"/>
                          <a:pt x="37904" y="330641"/>
                          <a:pt x="44971" y="344774"/>
                        </a:cubicBezTo>
                        <a:cubicBezTo>
                          <a:pt x="53028" y="360888"/>
                          <a:pt x="64958" y="374754"/>
                          <a:pt x="74951" y="389744"/>
                        </a:cubicBezTo>
                        <a:cubicBezTo>
                          <a:pt x="69954" y="424721"/>
                          <a:pt x="71134" y="461156"/>
                          <a:pt x="59961" y="494675"/>
                        </a:cubicBezTo>
                        <a:cubicBezTo>
                          <a:pt x="55492" y="508083"/>
                          <a:pt x="36301" y="512015"/>
                          <a:pt x="29980" y="524656"/>
                        </a:cubicBezTo>
                        <a:cubicBezTo>
                          <a:pt x="15847" y="552922"/>
                          <a:pt x="0" y="614597"/>
                          <a:pt x="0" y="614597"/>
                        </a:cubicBezTo>
                        <a:cubicBezTo>
                          <a:pt x="15811" y="709467"/>
                          <a:pt x="14990" y="674144"/>
                          <a:pt x="14990" y="719528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Freeform 34"/>
                  <p:cNvSpPr/>
                  <p:nvPr/>
                </p:nvSpPr>
                <p:spPr>
                  <a:xfrm>
                    <a:off x="2871468" y="1563750"/>
                    <a:ext cx="2125934" cy="1526867"/>
                  </a:xfrm>
                  <a:custGeom>
                    <a:avLst/>
                    <a:gdLst>
                      <a:gd name="connsiteX0" fmla="*/ 0 w 2343695"/>
                      <a:gd name="connsiteY0" fmla="*/ 0 h 2244589"/>
                      <a:gd name="connsiteX1" fmla="*/ 14990 w 2343695"/>
                      <a:gd name="connsiteY1" fmla="*/ 329784 h 2244589"/>
                      <a:gd name="connsiteX2" fmla="*/ 29981 w 2343695"/>
                      <a:gd name="connsiteY2" fmla="*/ 374754 h 2244589"/>
                      <a:gd name="connsiteX3" fmla="*/ 89941 w 2343695"/>
                      <a:gd name="connsiteY3" fmla="*/ 464695 h 2244589"/>
                      <a:gd name="connsiteX4" fmla="*/ 119922 w 2343695"/>
                      <a:gd name="connsiteY4" fmla="*/ 494676 h 2244589"/>
                      <a:gd name="connsiteX5" fmla="*/ 134912 w 2343695"/>
                      <a:gd name="connsiteY5" fmla="*/ 734518 h 2244589"/>
                      <a:gd name="connsiteX6" fmla="*/ 209863 w 2343695"/>
                      <a:gd name="connsiteY6" fmla="*/ 809469 h 2244589"/>
                      <a:gd name="connsiteX7" fmla="*/ 284813 w 2343695"/>
                      <a:gd name="connsiteY7" fmla="*/ 854440 h 2244589"/>
                      <a:gd name="connsiteX8" fmla="*/ 314794 w 2343695"/>
                      <a:gd name="connsiteY8" fmla="*/ 884420 h 2244589"/>
                      <a:gd name="connsiteX9" fmla="*/ 359764 w 2343695"/>
                      <a:gd name="connsiteY9" fmla="*/ 914400 h 2244589"/>
                      <a:gd name="connsiteX10" fmla="*/ 374754 w 2343695"/>
                      <a:gd name="connsiteY10" fmla="*/ 1004341 h 2244589"/>
                      <a:gd name="connsiteX11" fmla="*/ 389745 w 2343695"/>
                      <a:gd name="connsiteY11" fmla="*/ 1079292 h 2244589"/>
                      <a:gd name="connsiteX12" fmla="*/ 464695 w 2343695"/>
                      <a:gd name="connsiteY12" fmla="*/ 1169233 h 2244589"/>
                      <a:gd name="connsiteX13" fmla="*/ 494676 w 2343695"/>
                      <a:gd name="connsiteY13" fmla="*/ 1214204 h 2244589"/>
                      <a:gd name="connsiteX14" fmla="*/ 644577 w 2343695"/>
                      <a:gd name="connsiteY14" fmla="*/ 1244184 h 2244589"/>
                      <a:gd name="connsiteX15" fmla="*/ 674558 w 2343695"/>
                      <a:gd name="connsiteY15" fmla="*/ 1274164 h 2244589"/>
                      <a:gd name="connsiteX16" fmla="*/ 689548 w 2343695"/>
                      <a:gd name="connsiteY16" fmla="*/ 1499017 h 2244589"/>
                      <a:gd name="connsiteX17" fmla="*/ 719528 w 2343695"/>
                      <a:gd name="connsiteY17" fmla="*/ 1543987 h 2244589"/>
                      <a:gd name="connsiteX18" fmla="*/ 779489 w 2343695"/>
                      <a:gd name="connsiteY18" fmla="*/ 1558977 h 2244589"/>
                      <a:gd name="connsiteX19" fmla="*/ 884420 w 2343695"/>
                      <a:gd name="connsiteY19" fmla="*/ 1603948 h 2244589"/>
                      <a:gd name="connsiteX20" fmla="*/ 974361 w 2343695"/>
                      <a:gd name="connsiteY20" fmla="*/ 1633928 h 2244589"/>
                      <a:gd name="connsiteX21" fmla="*/ 1004341 w 2343695"/>
                      <a:gd name="connsiteY21" fmla="*/ 1678899 h 2244589"/>
                      <a:gd name="connsiteX22" fmla="*/ 1034322 w 2343695"/>
                      <a:gd name="connsiteY22" fmla="*/ 1933732 h 2244589"/>
                      <a:gd name="connsiteX23" fmla="*/ 1124263 w 2343695"/>
                      <a:gd name="connsiteY23" fmla="*/ 1993692 h 2244589"/>
                      <a:gd name="connsiteX24" fmla="*/ 1319135 w 2343695"/>
                      <a:gd name="connsiteY24" fmla="*/ 2023672 h 2244589"/>
                      <a:gd name="connsiteX25" fmla="*/ 1379095 w 2343695"/>
                      <a:gd name="connsiteY25" fmla="*/ 2038663 h 2244589"/>
                      <a:gd name="connsiteX26" fmla="*/ 1394086 w 2343695"/>
                      <a:gd name="connsiteY26" fmla="*/ 2143594 h 2244589"/>
                      <a:gd name="connsiteX27" fmla="*/ 1439056 w 2343695"/>
                      <a:gd name="connsiteY27" fmla="*/ 2173574 h 2244589"/>
                      <a:gd name="connsiteX28" fmla="*/ 1678899 w 2343695"/>
                      <a:gd name="connsiteY28" fmla="*/ 2188564 h 2244589"/>
                      <a:gd name="connsiteX29" fmla="*/ 2098623 w 2343695"/>
                      <a:gd name="connsiteY29" fmla="*/ 2218545 h 2244589"/>
                      <a:gd name="connsiteX30" fmla="*/ 2203554 w 2343695"/>
                      <a:gd name="connsiteY30" fmla="*/ 2233535 h 224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343695" h="2244589">
                        <a:moveTo>
                          <a:pt x="0" y="0"/>
                        </a:moveTo>
                        <a:cubicBezTo>
                          <a:pt x="4997" y="109928"/>
                          <a:pt x="6215" y="220093"/>
                          <a:pt x="14990" y="329784"/>
                        </a:cubicBezTo>
                        <a:cubicBezTo>
                          <a:pt x="16250" y="345535"/>
                          <a:pt x="22307" y="360942"/>
                          <a:pt x="29981" y="374754"/>
                        </a:cubicBezTo>
                        <a:cubicBezTo>
                          <a:pt x="47480" y="406251"/>
                          <a:pt x="64463" y="439217"/>
                          <a:pt x="89941" y="464695"/>
                        </a:cubicBezTo>
                        <a:lnTo>
                          <a:pt x="119922" y="494676"/>
                        </a:lnTo>
                        <a:cubicBezTo>
                          <a:pt x="124919" y="574623"/>
                          <a:pt x="122419" y="655395"/>
                          <a:pt x="134912" y="734518"/>
                        </a:cubicBezTo>
                        <a:cubicBezTo>
                          <a:pt x="141414" y="775698"/>
                          <a:pt x="183373" y="788277"/>
                          <a:pt x="209863" y="809469"/>
                        </a:cubicBezTo>
                        <a:cubicBezTo>
                          <a:pt x="268655" y="856503"/>
                          <a:pt x="206714" y="828407"/>
                          <a:pt x="284813" y="854440"/>
                        </a:cubicBezTo>
                        <a:cubicBezTo>
                          <a:pt x="294807" y="864433"/>
                          <a:pt x="303758" y="875591"/>
                          <a:pt x="314794" y="884420"/>
                        </a:cubicBezTo>
                        <a:cubicBezTo>
                          <a:pt x="328862" y="895674"/>
                          <a:pt x="351707" y="898286"/>
                          <a:pt x="359764" y="914400"/>
                        </a:cubicBezTo>
                        <a:cubicBezTo>
                          <a:pt x="373356" y="941585"/>
                          <a:pt x="369317" y="974437"/>
                          <a:pt x="374754" y="1004341"/>
                        </a:cubicBezTo>
                        <a:cubicBezTo>
                          <a:pt x="379312" y="1029409"/>
                          <a:pt x="380799" y="1055436"/>
                          <a:pt x="389745" y="1079292"/>
                        </a:cubicBezTo>
                        <a:cubicBezTo>
                          <a:pt x="404971" y="1119896"/>
                          <a:pt x="438182" y="1137418"/>
                          <a:pt x="464695" y="1169233"/>
                        </a:cubicBezTo>
                        <a:cubicBezTo>
                          <a:pt x="476229" y="1183073"/>
                          <a:pt x="479686" y="1204210"/>
                          <a:pt x="494676" y="1214204"/>
                        </a:cubicBezTo>
                        <a:cubicBezTo>
                          <a:pt x="509584" y="1224143"/>
                          <a:pt x="644281" y="1244135"/>
                          <a:pt x="644577" y="1244184"/>
                        </a:cubicBezTo>
                        <a:cubicBezTo>
                          <a:pt x="654571" y="1254177"/>
                          <a:pt x="672102" y="1260246"/>
                          <a:pt x="674558" y="1274164"/>
                        </a:cubicBezTo>
                        <a:cubicBezTo>
                          <a:pt x="687612" y="1348138"/>
                          <a:pt x="677199" y="1424922"/>
                          <a:pt x="689548" y="1499017"/>
                        </a:cubicBezTo>
                        <a:cubicBezTo>
                          <a:pt x="692510" y="1516788"/>
                          <a:pt x="704538" y="1533994"/>
                          <a:pt x="719528" y="1543987"/>
                        </a:cubicBezTo>
                        <a:cubicBezTo>
                          <a:pt x="736670" y="1555415"/>
                          <a:pt x="759502" y="1553980"/>
                          <a:pt x="779489" y="1558977"/>
                        </a:cubicBezTo>
                        <a:cubicBezTo>
                          <a:pt x="850834" y="1606542"/>
                          <a:pt x="796422" y="1577549"/>
                          <a:pt x="884420" y="1603948"/>
                        </a:cubicBezTo>
                        <a:cubicBezTo>
                          <a:pt x="914689" y="1613029"/>
                          <a:pt x="974361" y="1633928"/>
                          <a:pt x="974361" y="1633928"/>
                        </a:cubicBezTo>
                        <a:cubicBezTo>
                          <a:pt x="984354" y="1648918"/>
                          <a:pt x="1000808" y="1661233"/>
                          <a:pt x="1004341" y="1678899"/>
                        </a:cubicBezTo>
                        <a:cubicBezTo>
                          <a:pt x="1021115" y="1762768"/>
                          <a:pt x="1003873" y="1853805"/>
                          <a:pt x="1034322" y="1933732"/>
                        </a:cubicBezTo>
                        <a:cubicBezTo>
                          <a:pt x="1047149" y="1967403"/>
                          <a:pt x="1088593" y="1988596"/>
                          <a:pt x="1124263" y="1993692"/>
                        </a:cubicBezTo>
                        <a:cubicBezTo>
                          <a:pt x="1174651" y="2000890"/>
                          <a:pt x="1267145" y="2013274"/>
                          <a:pt x="1319135" y="2023672"/>
                        </a:cubicBezTo>
                        <a:cubicBezTo>
                          <a:pt x="1339337" y="2027712"/>
                          <a:pt x="1359108" y="2033666"/>
                          <a:pt x="1379095" y="2038663"/>
                        </a:cubicBezTo>
                        <a:cubicBezTo>
                          <a:pt x="1384092" y="2073640"/>
                          <a:pt x="1379736" y="2111307"/>
                          <a:pt x="1394086" y="2143594"/>
                        </a:cubicBezTo>
                        <a:cubicBezTo>
                          <a:pt x="1401403" y="2160057"/>
                          <a:pt x="1421261" y="2170764"/>
                          <a:pt x="1439056" y="2173574"/>
                        </a:cubicBezTo>
                        <a:cubicBezTo>
                          <a:pt x="1518179" y="2186067"/>
                          <a:pt x="1598951" y="2183567"/>
                          <a:pt x="1678899" y="2188564"/>
                        </a:cubicBezTo>
                        <a:cubicBezTo>
                          <a:pt x="1846973" y="2244589"/>
                          <a:pt x="1672464" y="2191050"/>
                          <a:pt x="2098623" y="2218545"/>
                        </a:cubicBezTo>
                        <a:cubicBezTo>
                          <a:pt x="2343695" y="2234356"/>
                          <a:pt x="2133477" y="2233535"/>
                          <a:pt x="2203554" y="2233535"/>
                        </a:cubicBezTo>
                      </a:path>
                    </a:pathLst>
                  </a:cu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2926" tIns="41463" rIns="82926" bIns="41463"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2671413" y="1936139"/>
                  <a:ext cx="266858" cy="299178"/>
                </a:xfrm>
                <a:prstGeom prst="rect">
                  <a:avLst/>
                </a:prstGeom>
                <a:noFill/>
              </p:spPr>
              <p:txBody>
                <a:bodyPr wrap="none" lIns="82926" tIns="41463" rIns="82926" bIns="41463" rtlCol="0">
                  <a:spAutoFit/>
                </a:bodyPr>
                <a:lstStyle/>
                <a:p>
                  <a:r>
                    <a:rPr lang="en-IN" dirty="0"/>
                    <a:t>3</a:t>
                  </a:r>
                  <a:endParaRPr lang="en-US" dirty="0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 rot="3470041">
                  <a:off x="1892861" y="1364582"/>
                  <a:ext cx="1318151" cy="391949"/>
                </a:xfrm>
                <a:custGeom>
                  <a:avLst/>
                  <a:gdLst>
                    <a:gd name="connsiteX0" fmla="*/ 29399 w 1813229"/>
                    <a:gd name="connsiteY0" fmla="*/ 35279 h 949679"/>
                    <a:gd name="connsiteX1" fmla="*/ 104350 w 1813229"/>
                    <a:gd name="connsiteY1" fmla="*/ 125220 h 949679"/>
                    <a:gd name="connsiteX2" fmla="*/ 149321 w 1813229"/>
                    <a:gd name="connsiteY2" fmla="*/ 170191 h 949679"/>
                    <a:gd name="connsiteX3" fmla="*/ 239262 w 1813229"/>
                    <a:gd name="connsiteY3" fmla="*/ 290112 h 949679"/>
                    <a:gd name="connsiteX4" fmla="*/ 314212 w 1813229"/>
                    <a:gd name="connsiteY4" fmla="*/ 380053 h 949679"/>
                    <a:gd name="connsiteX5" fmla="*/ 359183 w 1813229"/>
                    <a:gd name="connsiteY5" fmla="*/ 395043 h 949679"/>
                    <a:gd name="connsiteX6" fmla="*/ 404153 w 1813229"/>
                    <a:gd name="connsiteY6" fmla="*/ 425023 h 949679"/>
                    <a:gd name="connsiteX7" fmla="*/ 643996 w 1813229"/>
                    <a:gd name="connsiteY7" fmla="*/ 455004 h 949679"/>
                    <a:gd name="connsiteX8" fmla="*/ 838868 w 1813229"/>
                    <a:gd name="connsiteY8" fmla="*/ 484984 h 949679"/>
                    <a:gd name="connsiteX9" fmla="*/ 943799 w 1813229"/>
                    <a:gd name="connsiteY9" fmla="*/ 559935 h 949679"/>
                    <a:gd name="connsiteX10" fmla="*/ 988770 w 1813229"/>
                    <a:gd name="connsiteY10" fmla="*/ 574925 h 949679"/>
                    <a:gd name="connsiteX11" fmla="*/ 1033740 w 1813229"/>
                    <a:gd name="connsiteY11" fmla="*/ 604905 h 949679"/>
                    <a:gd name="connsiteX12" fmla="*/ 1078711 w 1813229"/>
                    <a:gd name="connsiteY12" fmla="*/ 739817 h 949679"/>
                    <a:gd name="connsiteX13" fmla="*/ 1168652 w 1813229"/>
                    <a:gd name="connsiteY13" fmla="*/ 799777 h 949679"/>
                    <a:gd name="connsiteX14" fmla="*/ 1588376 w 1813229"/>
                    <a:gd name="connsiteY14" fmla="*/ 814768 h 949679"/>
                    <a:gd name="connsiteX15" fmla="*/ 1678317 w 1813229"/>
                    <a:gd name="connsiteY15" fmla="*/ 874728 h 949679"/>
                    <a:gd name="connsiteX16" fmla="*/ 1723288 w 1813229"/>
                    <a:gd name="connsiteY16" fmla="*/ 889718 h 949679"/>
                    <a:gd name="connsiteX17" fmla="*/ 1753268 w 1813229"/>
                    <a:gd name="connsiteY17" fmla="*/ 919699 h 949679"/>
                    <a:gd name="connsiteX18" fmla="*/ 1813229 w 1813229"/>
                    <a:gd name="connsiteY18" fmla="*/ 949679 h 94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813229" h="949679">
                      <a:moveTo>
                        <a:pt x="29399" y="35279"/>
                      </a:moveTo>
                      <a:cubicBezTo>
                        <a:pt x="160784" y="166664"/>
                        <a:pt x="0" y="0"/>
                        <a:pt x="104350" y="125220"/>
                      </a:cubicBezTo>
                      <a:cubicBezTo>
                        <a:pt x="117922" y="141506"/>
                        <a:pt x="135897" y="153783"/>
                        <a:pt x="149321" y="170191"/>
                      </a:cubicBezTo>
                      <a:cubicBezTo>
                        <a:pt x="180962" y="208863"/>
                        <a:pt x="209282" y="250138"/>
                        <a:pt x="239262" y="290112"/>
                      </a:cubicBezTo>
                      <a:cubicBezTo>
                        <a:pt x="246767" y="300119"/>
                        <a:pt x="292557" y="367060"/>
                        <a:pt x="314212" y="380053"/>
                      </a:cubicBezTo>
                      <a:cubicBezTo>
                        <a:pt x="327761" y="388183"/>
                        <a:pt x="344193" y="390046"/>
                        <a:pt x="359183" y="395043"/>
                      </a:cubicBezTo>
                      <a:cubicBezTo>
                        <a:pt x="374173" y="405036"/>
                        <a:pt x="387284" y="418697"/>
                        <a:pt x="404153" y="425023"/>
                      </a:cubicBezTo>
                      <a:cubicBezTo>
                        <a:pt x="454351" y="443847"/>
                        <a:pt x="624580" y="452847"/>
                        <a:pt x="643996" y="455004"/>
                      </a:cubicBezTo>
                      <a:cubicBezTo>
                        <a:pt x="701865" y="461434"/>
                        <a:pt x="780443" y="475247"/>
                        <a:pt x="838868" y="484984"/>
                      </a:cubicBezTo>
                      <a:cubicBezTo>
                        <a:pt x="852439" y="495162"/>
                        <a:pt x="921887" y="548979"/>
                        <a:pt x="943799" y="559935"/>
                      </a:cubicBezTo>
                      <a:cubicBezTo>
                        <a:pt x="957932" y="567002"/>
                        <a:pt x="973780" y="569928"/>
                        <a:pt x="988770" y="574925"/>
                      </a:cubicBezTo>
                      <a:cubicBezTo>
                        <a:pt x="1003760" y="584918"/>
                        <a:pt x="1024192" y="589628"/>
                        <a:pt x="1033740" y="604905"/>
                      </a:cubicBezTo>
                      <a:cubicBezTo>
                        <a:pt x="1033743" y="604910"/>
                        <a:pt x="1071215" y="717329"/>
                        <a:pt x="1078711" y="739817"/>
                      </a:cubicBezTo>
                      <a:cubicBezTo>
                        <a:pt x="1092747" y="781925"/>
                        <a:pt x="1134956" y="788545"/>
                        <a:pt x="1168652" y="799777"/>
                      </a:cubicBezTo>
                      <a:cubicBezTo>
                        <a:pt x="1321887" y="790763"/>
                        <a:pt x="1443082" y="763488"/>
                        <a:pt x="1588376" y="814768"/>
                      </a:cubicBezTo>
                      <a:cubicBezTo>
                        <a:pt x="1622354" y="826760"/>
                        <a:pt x="1644134" y="863334"/>
                        <a:pt x="1678317" y="874728"/>
                      </a:cubicBezTo>
                      <a:lnTo>
                        <a:pt x="1723288" y="889718"/>
                      </a:lnTo>
                      <a:cubicBezTo>
                        <a:pt x="1733281" y="899712"/>
                        <a:pt x="1741509" y="911859"/>
                        <a:pt x="1753268" y="919699"/>
                      </a:cubicBezTo>
                      <a:cubicBezTo>
                        <a:pt x="1771861" y="932094"/>
                        <a:pt x="1813229" y="949679"/>
                        <a:pt x="1813229" y="949679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82926" tIns="41463" rIns="82926" bIns="41463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 rot="3470041">
                  <a:off x="2487158" y="1122146"/>
                  <a:ext cx="109894" cy="310689"/>
                </a:xfrm>
                <a:custGeom>
                  <a:avLst/>
                  <a:gdLst>
                    <a:gd name="connsiteX0" fmla="*/ 7356 w 711894"/>
                    <a:gd name="connsiteY0" fmla="*/ 226508 h 236409"/>
                    <a:gd name="connsiteX1" fmla="*/ 82307 w 711894"/>
                    <a:gd name="connsiteY1" fmla="*/ 181537 h 236409"/>
                    <a:gd name="connsiteX2" fmla="*/ 187238 w 711894"/>
                    <a:gd name="connsiteY2" fmla="*/ 136567 h 236409"/>
                    <a:gd name="connsiteX3" fmla="*/ 232208 w 711894"/>
                    <a:gd name="connsiteY3" fmla="*/ 106586 h 236409"/>
                    <a:gd name="connsiteX4" fmla="*/ 277179 w 711894"/>
                    <a:gd name="connsiteY4" fmla="*/ 91596 h 236409"/>
                    <a:gd name="connsiteX5" fmla="*/ 412090 w 711894"/>
                    <a:gd name="connsiteY5" fmla="*/ 61616 h 236409"/>
                    <a:gd name="connsiteX6" fmla="*/ 457061 w 711894"/>
                    <a:gd name="connsiteY6" fmla="*/ 46626 h 236409"/>
                    <a:gd name="connsiteX7" fmla="*/ 666923 w 711894"/>
                    <a:gd name="connsiteY7" fmla="*/ 1655 h 236409"/>
                    <a:gd name="connsiteX8" fmla="*/ 711894 w 711894"/>
                    <a:gd name="connsiteY8" fmla="*/ 1655 h 236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1894" h="236409">
                      <a:moveTo>
                        <a:pt x="7356" y="226508"/>
                      </a:moveTo>
                      <a:cubicBezTo>
                        <a:pt x="111743" y="191712"/>
                        <a:pt x="0" y="236409"/>
                        <a:pt x="82307" y="181537"/>
                      </a:cubicBezTo>
                      <a:cubicBezTo>
                        <a:pt x="119354" y="156839"/>
                        <a:pt x="147264" y="149891"/>
                        <a:pt x="187238" y="136567"/>
                      </a:cubicBezTo>
                      <a:cubicBezTo>
                        <a:pt x="202228" y="126573"/>
                        <a:pt x="216094" y="114643"/>
                        <a:pt x="232208" y="106586"/>
                      </a:cubicBezTo>
                      <a:cubicBezTo>
                        <a:pt x="246341" y="99519"/>
                        <a:pt x="261986" y="95937"/>
                        <a:pt x="277179" y="91596"/>
                      </a:cubicBezTo>
                      <a:cubicBezTo>
                        <a:pt x="384898" y="60820"/>
                        <a:pt x="288444" y="92527"/>
                        <a:pt x="412090" y="61616"/>
                      </a:cubicBezTo>
                      <a:cubicBezTo>
                        <a:pt x="427419" y="57784"/>
                        <a:pt x="441817" y="50784"/>
                        <a:pt x="457061" y="46626"/>
                      </a:cubicBezTo>
                      <a:cubicBezTo>
                        <a:pt x="524597" y="28207"/>
                        <a:pt x="596731" y="9455"/>
                        <a:pt x="666923" y="1655"/>
                      </a:cubicBezTo>
                      <a:cubicBezTo>
                        <a:pt x="681822" y="0"/>
                        <a:pt x="696904" y="1655"/>
                        <a:pt x="711894" y="1655"/>
                      </a:cubicBez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82926" tIns="41463" rIns="82926" bIns="41463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2505450" y="905236"/>
                  <a:ext cx="266858" cy="299178"/>
                </a:xfrm>
                <a:prstGeom prst="rect">
                  <a:avLst/>
                </a:prstGeom>
                <a:noFill/>
              </p:spPr>
              <p:txBody>
                <a:bodyPr wrap="none" lIns="82926" tIns="41463" rIns="82926" bIns="41463" rtlCol="0">
                  <a:spAutoFit/>
                </a:bodyPr>
                <a:lstStyle/>
                <a:p>
                  <a:r>
                    <a:rPr lang="en-IN" dirty="0"/>
                    <a:t>1</a:t>
                  </a:r>
                  <a:endParaRPr lang="en-US" dirty="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743191" y="399313"/>
                  <a:ext cx="779731" cy="4053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dirty="0"/>
                    <a:t>MC2</a:t>
                  </a:r>
                  <a:endParaRPr lang="en-US" dirty="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05035" y="1137902"/>
                  <a:ext cx="763917" cy="4053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dirty="0"/>
                    <a:t>MC1</a:t>
                  </a:r>
                  <a:endParaRPr lang="en-US" dirty="0"/>
                </a:p>
              </p:txBody>
            </p:sp>
            <p:cxnSp>
              <p:nvCxnSpPr>
                <p:cNvPr id="16" name="Straight Connector 15"/>
                <p:cNvCxnSpPr>
                  <a:cxnSpLocks/>
                </p:cNvCxnSpPr>
                <p:nvPr/>
              </p:nvCxnSpPr>
              <p:spPr>
                <a:xfrm flipV="1">
                  <a:off x="-1006530" y="-592237"/>
                  <a:ext cx="5912527" cy="3233225"/>
                </a:xfrm>
                <a:prstGeom prst="line">
                  <a:avLst/>
                </a:prstGeom>
                <a:ln w="1174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1760728" y="2195565"/>
                <a:ext cx="266858" cy="299179"/>
              </a:xfrm>
              <a:prstGeom prst="rect">
                <a:avLst/>
              </a:prstGeom>
              <a:noFill/>
            </p:spPr>
            <p:txBody>
              <a:bodyPr wrap="none" lIns="82926" tIns="41463" rIns="82926" bIns="41463" rtlCol="0">
                <a:spAutoFit/>
              </a:bodyPr>
              <a:lstStyle/>
              <a:p>
                <a:r>
                  <a:rPr lang="en-IN" dirty="0"/>
                  <a:t>4</a:t>
                </a:r>
                <a:endParaRPr 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92005-A98E-AE14-72BA-8E3CC66246C1}"/>
                  </a:ext>
                </a:extLst>
              </p:cNvPr>
              <p:cNvSpPr txBox="1"/>
              <p:nvPr/>
            </p:nvSpPr>
            <p:spPr>
              <a:xfrm>
                <a:off x="1312776" y="2638180"/>
                <a:ext cx="229662" cy="227190"/>
              </a:xfrm>
              <a:prstGeom prst="rect">
                <a:avLst/>
              </a:prstGeom>
              <a:noFill/>
            </p:spPr>
            <p:txBody>
              <a:bodyPr wrap="none" lIns="82926" tIns="41463" rIns="82926" bIns="41463" rtlCol="0">
                <a:spAutoFit/>
              </a:bodyPr>
              <a:lstStyle/>
              <a:p>
                <a:r>
                  <a:rPr lang="en-IN" dirty="0"/>
                  <a:t>3</a:t>
                </a:r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AA8761-3852-52C3-3967-79318C3B1DC3}"/>
                  </a:ext>
                </a:extLst>
              </p:cNvPr>
              <p:cNvSpPr txBox="1"/>
              <p:nvPr/>
            </p:nvSpPr>
            <p:spPr>
              <a:xfrm>
                <a:off x="1343471" y="1650757"/>
                <a:ext cx="266858" cy="299179"/>
              </a:xfrm>
              <a:prstGeom prst="rect">
                <a:avLst/>
              </a:prstGeom>
              <a:noFill/>
            </p:spPr>
            <p:txBody>
              <a:bodyPr wrap="none" lIns="82926" tIns="41463" rIns="82926" bIns="41463" rtlCol="0">
                <a:spAutoFit/>
              </a:bodyPr>
              <a:lstStyle/>
              <a:p>
                <a:r>
                  <a:rPr lang="en-IN" dirty="0"/>
                  <a:t>1</a:t>
                </a:r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3306788-A079-0FF7-1945-0020F7EE71A5}"/>
                  </a:ext>
                </a:extLst>
              </p:cNvPr>
              <p:cNvSpPr/>
              <p:nvPr/>
            </p:nvSpPr>
            <p:spPr>
              <a:xfrm rot="20038923">
                <a:off x="561074" y="1083748"/>
                <a:ext cx="4089239" cy="1561796"/>
              </a:xfrm>
              <a:prstGeom prst="rect">
                <a:avLst/>
              </a:prstGeom>
              <a:noFill/>
              <a:ln w="571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0C1335-6039-5008-3AE6-95296E2F7470}"/>
                  </a:ext>
                </a:extLst>
              </p:cNvPr>
              <p:cNvSpPr txBox="1"/>
              <p:nvPr/>
            </p:nvSpPr>
            <p:spPr>
              <a:xfrm>
                <a:off x="4607987" y="-40384"/>
                <a:ext cx="12598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Distributary</a:t>
                </a:r>
                <a:endParaRPr lang="en-US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867912" y="1097280"/>
                <a:ext cx="10663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GW/ Treated Water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00656" y="2346960"/>
                <a:ext cx="6217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SMI</a:t>
                </a:r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FFDBD10-2C4C-AB24-9647-DF45934D9793}"/>
                  </a:ext>
                </a:extLst>
              </p:cNvPr>
              <p:cNvSpPr/>
              <p:nvPr/>
            </p:nvSpPr>
            <p:spPr>
              <a:xfrm>
                <a:off x="3976797" y="872835"/>
                <a:ext cx="178957" cy="210257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6D9C9A4-433D-EB81-D28C-59178B489453}"/>
                  </a:ext>
                </a:extLst>
              </p:cNvPr>
              <p:cNvSpPr/>
              <p:nvPr/>
            </p:nvSpPr>
            <p:spPr>
              <a:xfrm>
                <a:off x="2335611" y="2173482"/>
                <a:ext cx="178957" cy="210257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23E2B5-5F8A-E07B-61AC-6CA2AB475AA4}"/>
                </a:ext>
              </a:extLst>
            </p:cNvPr>
            <p:cNvSpPr txBox="1"/>
            <p:nvPr/>
          </p:nvSpPr>
          <p:spPr>
            <a:xfrm>
              <a:off x="4096306" y="2728269"/>
              <a:ext cx="266858" cy="299179"/>
            </a:xfrm>
            <a:prstGeom prst="rect">
              <a:avLst/>
            </a:prstGeom>
            <a:noFill/>
          </p:spPr>
          <p:txBody>
            <a:bodyPr wrap="none" lIns="82926" tIns="41463" rIns="82926" bIns="41463" rtlCol="0">
              <a:spAutoFit/>
            </a:bodyPr>
            <a:lstStyle/>
            <a:p>
              <a:r>
                <a:rPr lang="en-IN" dirty="0"/>
                <a:t>4</a:t>
              </a:r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6DF4A1-96D4-0067-CE88-584E9D93368F}"/>
              </a:ext>
            </a:extLst>
          </p:cNvPr>
          <p:cNvSpPr txBox="1"/>
          <p:nvPr/>
        </p:nvSpPr>
        <p:spPr>
          <a:xfrm>
            <a:off x="4602365" y="3090450"/>
            <a:ext cx="4377512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/>
              <a:t>Creating Pressurized Pipe Irrigation Command below Minor level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2D14B50-03EC-FC56-6928-9E0AAB3DAE86}"/>
              </a:ext>
            </a:extLst>
          </p:cNvPr>
          <p:cNvSpPr/>
          <p:nvPr/>
        </p:nvSpPr>
        <p:spPr>
          <a:xfrm>
            <a:off x="4012323" y="2965938"/>
            <a:ext cx="583123" cy="633671"/>
          </a:xfrm>
          <a:custGeom>
            <a:avLst/>
            <a:gdLst>
              <a:gd name="connsiteX0" fmla="*/ 583123 w 583123"/>
              <a:gd name="connsiteY0" fmla="*/ 621324 h 633671"/>
              <a:gd name="connsiteX1" fmla="*/ 79031 w 583123"/>
              <a:gd name="connsiteY1" fmla="*/ 550985 h 633671"/>
              <a:gd name="connsiteX2" fmla="*/ 8692 w 583123"/>
              <a:gd name="connsiteY2" fmla="*/ 0 h 63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123" h="633671">
                <a:moveTo>
                  <a:pt x="583123" y="621324"/>
                </a:moveTo>
                <a:cubicBezTo>
                  <a:pt x="378946" y="637931"/>
                  <a:pt x="174770" y="654539"/>
                  <a:pt x="79031" y="550985"/>
                </a:cubicBezTo>
                <a:cubicBezTo>
                  <a:pt x="-16708" y="447431"/>
                  <a:pt x="-4008" y="223715"/>
                  <a:pt x="8692" y="0"/>
                </a:cubicBezTo>
              </a:path>
            </a:pathLst>
          </a:custGeom>
          <a:noFill/>
          <a:ln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5C1DB78-98CA-7BBE-952D-061D34D7C6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6667" b="1"/>
          <a:stretch/>
        </p:blipFill>
        <p:spPr>
          <a:xfrm>
            <a:off x="381740" y="383394"/>
            <a:ext cx="8462409" cy="4224117"/>
          </a:xfr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BA0C680-184C-906D-3497-6DE328DAA8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9400" y="4734075"/>
            <a:ext cx="414600" cy="409500"/>
          </a:xfrm>
        </p:spPr>
        <p:txBody>
          <a:bodyPr/>
          <a:lstStyle/>
          <a:p>
            <a:pPr algn="ctr">
              <a:spcAft>
                <a:spcPts val="600"/>
              </a:spcAft>
            </a:pPr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6DD9B8E-8AB7-6D73-1597-49471920F968}"/>
              </a:ext>
            </a:extLst>
          </p:cNvPr>
          <p:cNvSpPr txBox="1"/>
          <p:nvPr/>
        </p:nvSpPr>
        <p:spPr>
          <a:xfrm>
            <a:off x="3213717" y="1736319"/>
            <a:ext cx="3657600" cy="3312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US" dirty="0">
                <a:solidFill>
                  <a:srgbClr val="001F5F"/>
                </a:solidFill>
                <a:latin typeface="Arial Narrow"/>
                <a:cs typeface="Arial Narrow"/>
              </a:rPr>
              <a:t>Pump Station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US" dirty="0">
                <a:solidFill>
                  <a:srgbClr val="001F5F"/>
                </a:solidFill>
                <a:latin typeface="Arial Narrow"/>
                <a:cs typeface="Arial Narrow"/>
              </a:rPr>
              <a:t>Pipelines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US" dirty="0">
                <a:solidFill>
                  <a:srgbClr val="001F5F"/>
                </a:solidFill>
                <a:latin typeface="Arial Narrow"/>
                <a:cs typeface="Arial Narrow"/>
              </a:rPr>
              <a:t>Filter Unit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US" dirty="0">
                <a:solidFill>
                  <a:srgbClr val="001F5F"/>
                </a:solidFill>
                <a:latin typeface="Arial Narrow"/>
                <a:cs typeface="Arial Narrow"/>
              </a:rPr>
              <a:t>Air Management System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Scour Valve 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endParaRPr lang="en-US" sz="1000" dirty="0">
              <a:solidFill>
                <a:srgbClr val="001F5F"/>
              </a:solidFill>
              <a:latin typeface="Arial Narrow"/>
              <a:cs typeface="Arial Narrow"/>
            </a:endParaRP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dirty="0">
                <a:solidFill>
                  <a:srgbClr val="001F5F"/>
                </a:solidFill>
                <a:latin typeface="Arial Narrow"/>
                <a:cs typeface="Arial Narrow"/>
              </a:rPr>
              <a:t>Remote</a:t>
            </a:r>
            <a:r>
              <a:rPr spc="68" dirty="0">
                <a:solidFill>
                  <a:srgbClr val="001F5F"/>
                </a:solidFill>
                <a:latin typeface="Arial Narrow"/>
                <a:cs typeface="Arial Narrow"/>
              </a:rPr>
              <a:t> </a:t>
            </a:r>
            <a:r>
              <a:rPr spc="-4">
                <a:solidFill>
                  <a:srgbClr val="001F5F"/>
                </a:solidFill>
                <a:latin typeface="Arial Narrow"/>
                <a:cs typeface="Arial Narrow"/>
              </a:rPr>
              <a:t>Management</a:t>
            </a:r>
            <a:r>
              <a:rPr spc="83">
                <a:solidFill>
                  <a:srgbClr val="001F5F"/>
                </a:solidFill>
                <a:latin typeface="Arial Narrow"/>
                <a:cs typeface="Arial Narrow"/>
              </a:rPr>
              <a:t> </a:t>
            </a:r>
            <a:r>
              <a:rPr spc="-4">
                <a:solidFill>
                  <a:srgbClr val="001F5F"/>
                </a:solidFill>
                <a:latin typeface="Arial Narrow"/>
                <a:cs typeface="Arial Narrow"/>
              </a:rPr>
              <a:t>System</a:t>
            </a: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 300 ha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Outlet management system 30 ha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PCFMD 5 ha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Flow Outlet 1 ha</a:t>
            </a:r>
            <a:endParaRPr lang="en-US" spc="-4" dirty="0">
              <a:solidFill>
                <a:srgbClr val="001F5F"/>
              </a:solidFill>
              <a:latin typeface="Arial Narrow"/>
              <a:cs typeface="Arial Narrow"/>
            </a:endParaRP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endParaRPr lang="en-IN" sz="1000" spc="-4" dirty="0">
              <a:solidFill>
                <a:srgbClr val="001F5F"/>
              </a:solidFill>
              <a:latin typeface="Arial Narrow"/>
              <a:cs typeface="Arial Narrow"/>
            </a:endParaRP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GPRS Communication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SCADA Controls</a:t>
            </a:r>
          </a:p>
          <a:p>
            <a:pPr marL="9525" algn="ctr">
              <a:spcBef>
                <a:spcPts val="79"/>
              </a:spcBef>
              <a:tabLst>
                <a:tab pos="294799" algn="l"/>
                <a:tab pos="295275" algn="l"/>
              </a:tabLst>
            </a:pPr>
            <a:r>
              <a:rPr lang="en-IN" spc="-4" dirty="0">
                <a:solidFill>
                  <a:srgbClr val="001F5F"/>
                </a:solidFill>
                <a:latin typeface="Arial Narrow"/>
                <a:cs typeface="Arial Narrow"/>
              </a:rPr>
              <a:t>Software &amp; App based Controls</a:t>
            </a:r>
            <a:endParaRPr dirty="0">
              <a:latin typeface="Arial Narrow"/>
              <a:cs typeface="Arial Narrow"/>
            </a:endParaRPr>
          </a:p>
          <a:p>
            <a:pPr algn="ctr">
              <a:spcBef>
                <a:spcPts val="15"/>
              </a:spcBef>
            </a:pPr>
            <a:endParaRPr sz="1575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040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05FB3F-3661-9160-FBBF-62419BEA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-243917"/>
            <a:ext cx="9132277" cy="5100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964" y="-20681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4677D-9DB1-3C77-4527-8342AC11C5FD}"/>
              </a:ext>
            </a:extLst>
          </p:cNvPr>
          <p:cNvSpPr txBox="1"/>
          <p:nvPr/>
        </p:nvSpPr>
        <p:spPr>
          <a:xfrm>
            <a:off x="5216148" y="3686853"/>
            <a:ext cx="3821320" cy="116955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Chaotic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Last Mile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spc="-4" dirty="0"/>
              <a:t>Poor ROI: Long gestation/ execution, Land acquisition, Rehabilitation &amp; Soil degradation</a:t>
            </a: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256964" y="394026"/>
            <a:ext cx="2703007" cy="686726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/>
            <a:r>
              <a:rPr lang="en-US" sz="2200" dirty="0"/>
              <a:t>Gravity Based Irrigation</a:t>
            </a:r>
            <a:endParaRPr sz="2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2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6B0E4F3C-7991-4A2D-ACB4-61E5E5221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854" y="291020"/>
            <a:ext cx="6178669" cy="29944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dirty="0"/>
              <a:t>Convergence for Success of Micro-Irrigation on SW</a:t>
            </a:r>
            <a:endParaRPr dirty="0"/>
          </a:p>
        </p:txBody>
      </p:sp>
      <p:pic>
        <p:nvPicPr>
          <p:cNvPr id="18" name="object 2">
            <a:extLst>
              <a:ext uri="{FF2B5EF4-FFF2-40B4-BE49-F238E27FC236}">
                <a16:creationId xmlns:a16="http://schemas.microsoft.com/office/drawing/2014/main" id="{13100F90-8A98-4F31-B5B4-5490F4593ABD}"/>
              </a:ext>
            </a:extLst>
          </p:cNvPr>
          <p:cNvPicPr/>
          <p:nvPr/>
        </p:nvPicPr>
        <p:blipFill rotWithShape="1">
          <a:blip r:embed="rId2" cstate="print"/>
          <a:srcRect t="7775"/>
          <a:stretch/>
        </p:blipFill>
        <p:spPr>
          <a:xfrm>
            <a:off x="342900" y="1277814"/>
            <a:ext cx="4553713" cy="28261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F8D47-3DF9-4670-B05F-C12EBF90C44F}"/>
              </a:ext>
            </a:extLst>
          </p:cNvPr>
          <p:cNvSpPr/>
          <p:nvPr/>
        </p:nvSpPr>
        <p:spPr>
          <a:xfrm>
            <a:off x="2686050" y="2571750"/>
            <a:ext cx="4572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20-30 Ha.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chak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A9574A0B-C03D-4A47-A53F-309B665CDFA6}"/>
              </a:ext>
            </a:extLst>
          </p:cNvPr>
          <p:cNvSpPr/>
          <p:nvPr/>
        </p:nvSpPr>
        <p:spPr>
          <a:xfrm>
            <a:off x="4857750" y="1428750"/>
            <a:ext cx="444260" cy="257175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744DA7-6D9D-4361-8C99-0D4625626718}"/>
              </a:ext>
            </a:extLst>
          </p:cNvPr>
          <p:cNvSpPr/>
          <p:nvPr/>
        </p:nvSpPr>
        <p:spPr>
          <a:xfrm>
            <a:off x="5715000" y="1039558"/>
            <a:ext cx="342900" cy="389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8DE6A-DA82-4F0C-BF9E-042AA669803D}"/>
              </a:ext>
            </a:extLst>
          </p:cNvPr>
          <p:cNvSpPr txBox="1"/>
          <p:nvPr/>
        </p:nvSpPr>
        <p:spPr>
          <a:xfrm>
            <a:off x="6196642" y="944002"/>
            <a:ext cx="2627394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I&amp;D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Deptt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. lays main and submain pipes+ Assures Water &amp; Electricity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3C3729-8B8E-423F-BB52-2967F3551155}"/>
              </a:ext>
            </a:extLst>
          </p:cNvPr>
          <p:cNvSpPr/>
          <p:nvPr/>
        </p:nvSpPr>
        <p:spPr>
          <a:xfrm>
            <a:off x="5715000" y="1828801"/>
            <a:ext cx="342900" cy="389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9056E-F8D4-4FC1-9929-6D24F2BCBA81}"/>
              </a:ext>
            </a:extLst>
          </p:cNvPr>
          <p:cNvSpPr txBox="1"/>
          <p:nvPr/>
        </p:nvSpPr>
        <p:spPr>
          <a:xfrm>
            <a:off x="6199261" y="1775440"/>
            <a:ext cx="2627394" cy="11464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Farmer require micro-irrigation (incentivized/subsidized) – Drip irrigation or sprinkler irrigation through PDMC/ MI/RBI-Bank Loan/NMSA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0E085D-FC83-4C91-83FC-FFB28B7EB479}"/>
              </a:ext>
            </a:extLst>
          </p:cNvPr>
          <p:cNvSpPr/>
          <p:nvPr/>
        </p:nvSpPr>
        <p:spPr>
          <a:xfrm>
            <a:off x="5146431" y="3478282"/>
            <a:ext cx="3834867" cy="15274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CONVERGENCE !!</a:t>
            </a:r>
          </a:p>
          <a:p>
            <a:pPr algn="ctr"/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CADWM Wing of </a:t>
            </a:r>
            <a:r>
              <a:rPr lang="en-IN" sz="1800" dirty="0" err="1">
                <a:latin typeface="Arial" panose="020B0604020202020204" pitchFamily="34" charset="0"/>
                <a:cs typeface="Arial" panose="020B0604020202020204" pitchFamily="34" charset="0"/>
              </a:rPr>
              <a:t>MoJS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</a:p>
          <a:p>
            <a:pPr algn="ctr"/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RFS/RKVY/NRAA Wing of Min. of Agriculture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1419FF-948F-4E6E-B8B4-A2A6D1C1F225}"/>
              </a:ext>
            </a:extLst>
          </p:cNvPr>
          <p:cNvSpPr/>
          <p:nvPr/>
        </p:nvSpPr>
        <p:spPr>
          <a:xfrm>
            <a:off x="5606854" y="857251"/>
            <a:ext cx="3194246" cy="161068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9B5B1E-39E5-7D31-D957-9B8389380558}"/>
              </a:ext>
            </a:extLst>
          </p:cNvPr>
          <p:cNvSpPr/>
          <p:nvPr/>
        </p:nvSpPr>
        <p:spPr>
          <a:xfrm>
            <a:off x="506896" y="2376132"/>
            <a:ext cx="755374" cy="108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86615A-D6CD-C412-89C4-2F064EFC4A81}"/>
              </a:ext>
            </a:extLst>
          </p:cNvPr>
          <p:cNvSpPr/>
          <p:nvPr/>
        </p:nvSpPr>
        <p:spPr>
          <a:xfrm>
            <a:off x="773723" y="3705936"/>
            <a:ext cx="3598985" cy="45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2229DCB-3938-BB97-244C-7341D266EB7B}"/>
              </a:ext>
            </a:extLst>
          </p:cNvPr>
          <p:cNvSpPr/>
          <p:nvPr/>
        </p:nvSpPr>
        <p:spPr>
          <a:xfrm rot="5400000">
            <a:off x="6967467" y="1391374"/>
            <a:ext cx="589788" cy="331101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D49C2B-99B1-09FE-BB7F-0656C860AB52}"/>
              </a:ext>
            </a:extLst>
          </p:cNvPr>
          <p:cNvSpPr/>
          <p:nvPr/>
        </p:nvSpPr>
        <p:spPr>
          <a:xfrm>
            <a:off x="4841631" y="1312985"/>
            <a:ext cx="797169" cy="926123"/>
          </a:xfrm>
          <a:custGeom>
            <a:avLst/>
            <a:gdLst>
              <a:gd name="connsiteX0" fmla="*/ 797169 w 797169"/>
              <a:gd name="connsiteY0" fmla="*/ 0 h 926123"/>
              <a:gd name="connsiteX1" fmla="*/ 339969 w 797169"/>
              <a:gd name="connsiteY1" fmla="*/ 304800 h 926123"/>
              <a:gd name="connsiteX2" fmla="*/ 164123 w 797169"/>
              <a:gd name="connsiteY2" fmla="*/ 750277 h 926123"/>
              <a:gd name="connsiteX3" fmla="*/ 0 w 797169"/>
              <a:gd name="connsiteY3" fmla="*/ 926123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" h="926123">
                <a:moveTo>
                  <a:pt x="797169" y="0"/>
                </a:moveTo>
                <a:cubicBezTo>
                  <a:pt x="621323" y="89877"/>
                  <a:pt x="445477" y="179754"/>
                  <a:pt x="339969" y="304800"/>
                </a:cubicBezTo>
                <a:cubicBezTo>
                  <a:pt x="234461" y="429846"/>
                  <a:pt x="220784" y="646723"/>
                  <a:pt x="164123" y="750277"/>
                </a:cubicBezTo>
                <a:cubicBezTo>
                  <a:pt x="107461" y="853831"/>
                  <a:pt x="53730" y="889977"/>
                  <a:pt x="0" y="926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E909008-5589-4D5D-D4E5-FDAE99081C33}"/>
              </a:ext>
            </a:extLst>
          </p:cNvPr>
          <p:cNvSpPr/>
          <p:nvPr/>
        </p:nvSpPr>
        <p:spPr>
          <a:xfrm>
            <a:off x="4372708" y="2250535"/>
            <a:ext cx="1326917" cy="1082685"/>
          </a:xfrm>
          <a:custGeom>
            <a:avLst/>
            <a:gdLst>
              <a:gd name="connsiteX0" fmla="*/ 797169 w 797169"/>
              <a:gd name="connsiteY0" fmla="*/ 0 h 926123"/>
              <a:gd name="connsiteX1" fmla="*/ 339969 w 797169"/>
              <a:gd name="connsiteY1" fmla="*/ 304800 h 926123"/>
              <a:gd name="connsiteX2" fmla="*/ 164123 w 797169"/>
              <a:gd name="connsiteY2" fmla="*/ 750277 h 926123"/>
              <a:gd name="connsiteX3" fmla="*/ 0 w 797169"/>
              <a:gd name="connsiteY3" fmla="*/ 926123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169" h="926123">
                <a:moveTo>
                  <a:pt x="797169" y="0"/>
                </a:moveTo>
                <a:cubicBezTo>
                  <a:pt x="621323" y="89877"/>
                  <a:pt x="445477" y="179754"/>
                  <a:pt x="339969" y="304800"/>
                </a:cubicBezTo>
                <a:cubicBezTo>
                  <a:pt x="234461" y="429846"/>
                  <a:pt x="220784" y="646723"/>
                  <a:pt x="164123" y="750277"/>
                </a:cubicBezTo>
                <a:cubicBezTo>
                  <a:pt x="107461" y="853831"/>
                  <a:pt x="53730" y="889977"/>
                  <a:pt x="0" y="926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9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-155643" y="1612845"/>
            <a:ext cx="5856051" cy="17529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hi-I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प्रधान मंत्री सिंचन क्षेत्र आधुनिकीकरण उपयोजना</a:t>
            </a:r>
            <a:b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IN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PMSKAU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Wi-Fi Wifi Symbol - Free vector graphic on Pixabay - Pixabay">
            <a:extLst>
              <a:ext uri="{FF2B5EF4-FFF2-40B4-BE49-F238E27FC236}">
                <a16:creationId xmlns:a16="http://schemas.microsoft.com/office/drawing/2014/main" id="{6139E176-ED1A-6328-EA3B-C0A4F463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8465">
            <a:off x="4633025" y="1251347"/>
            <a:ext cx="678246" cy="4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6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2662" y="912611"/>
          <a:ext cx="7291528" cy="1839139"/>
        </p:xfrm>
        <a:graphic>
          <a:graphicData uri="http://schemas.openxmlformats.org/drawingml/2006/table">
            <a:tbl>
              <a:tblPr firstRow="1" bandRow="1">
                <a:tableStyleId>{336AB89D-F5EC-4B56-A308-303C344C77D1}</a:tableStyleId>
              </a:tblPr>
              <a:tblGrid>
                <a:gridCol w="4596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280">
                <a:tc>
                  <a:txBody>
                    <a:bodyPr/>
                    <a:lstStyle/>
                    <a:p>
                      <a:pPr marL="660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   Overall Savings in GW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908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Enormous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56">
                <a:tc>
                  <a:txBody>
                    <a:bodyPr/>
                    <a:lstStyle/>
                    <a:p>
                      <a:pPr marL="660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   MI on SW 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908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Ready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656">
                <a:tc>
                  <a:txBody>
                    <a:bodyPr/>
                    <a:lstStyle/>
                    <a:p>
                      <a:pPr marL="660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   On Farm</a:t>
                      </a:r>
                      <a:r>
                        <a:rPr lang="en-IN" sz="140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WUE 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908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From 45% to 90%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547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Savings in Water for  target of 2.25 </a:t>
                      </a:r>
                      <a:r>
                        <a:rPr lang="en-IN" sz="140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Lakh ha </a:t>
                      </a:r>
                    </a:p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baseline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@ 0.40 m </a:t>
                      </a:r>
                      <a:r>
                        <a:rPr lang="el-GR" sz="1400" baseline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Δ</a:t>
                      </a:r>
                      <a:r>
                        <a:rPr lang="en-IN" sz="1400" baseline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rPr>
                        <a:t> saving</a:t>
                      </a:r>
                      <a:endParaRPr lang="en-IN" sz="14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908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0.9 BCM</a:t>
                      </a:r>
                    </a:p>
                  </a:txBody>
                  <a:tcPr marL="0" marR="0" marT="47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0069444A-F427-5FA5-AB50-47126A71CDD7}"/>
              </a:ext>
            </a:extLst>
          </p:cNvPr>
          <p:cNvSpPr txBox="1">
            <a:spLocks/>
          </p:cNvSpPr>
          <p:nvPr/>
        </p:nvSpPr>
        <p:spPr>
          <a:xfrm>
            <a:off x="800027" y="361234"/>
            <a:ext cx="5865971" cy="298960"/>
          </a:xfrm>
          <a:prstGeom prst="rect">
            <a:avLst/>
          </a:prstGeom>
        </p:spPr>
        <p:txBody>
          <a:bodyPr spcFirstLastPara="1" vert="horz" wrap="square" lIns="0" tIns="9049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>
              <a:spcBef>
                <a:spcPts val="75"/>
              </a:spcBef>
              <a:buClr>
                <a:schemeClr val="dk1"/>
              </a:buClr>
              <a:buSzPts val="1800"/>
            </a:pPr>
            <a:r>
              <a:rPr lang="en-U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WUE Impact Analysis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957271"/>
              </p:ext>
            </p:extLst>
          </p:nvPr>
        </p:nvGraphicFramePr>
        <p:xfrm>
          <a:off x="729005" y="622717"/>
          <a:ext cx="7552153" cy="420766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11">
                <a:tc>
                  <a:txBody>
                    <a:bodyPr/>
                    <a:lstStyle/>
                    <a:p>
                      <a:pPr marL="266700" marR="34290" indent="-34925" algn="l">
                        <a:lnSpc>
                          <a:spcPct val="100000"/>
                        </a:lnSpc>
                        <a:tabLst/>
                      </a:pPr>
                      <a:r>
                        <a:rPr lang="en-IN" sz="1600" b="1" dirty="0"/>
                        <a:t>Impact on the State</a:t>
                      </a:r>
                      <a:r>
                        <a:rPr lang="en-IN" sz="1600" b="1" baseline="0" dirty="0"/>
                        <a:t> </a:t>
                      </a:r>
                      <a:r>
                        <a:rPr lang="en-IN" sz="1600" b="1" dirty="0"/>
                        <a:t>Departments </a:t>
                      </a:r>
                      <a:endParaRPr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Water Delivery Service Departments</a:t>
                      </a:r>
                      <a:endParaRPr lang="en-IN" sz="1200" b="0" dirty="0"/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0" dirty="0"/>
                        <a:t>Collection of the </a:t>
                      </a:r>
                      <a:r>
                        <a:rPr lang="en-IN" sz="1200" b="0" baseline="0" dirty="0"/>
                        <a:t> O&amp;M – Volumetric basis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0" baseline="0" dirty="0"/>
                        <a:t>No Maintenance Budget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0" baseline="0" dirty="0"/>
                        <a:t>No Maintenance manpower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0" baseline="0" dirty="0"/>
                        <a:t>Focus on new deployments/ Water Management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0" baseline="0" dirty="0"/>
                        <a:t>Water Fee Collection</a:t>
                      </a:r>
                      <a:endParaRPr lang="en-IN" sz="1200" b="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600" b="1" dirty="0"/>
                        <a:t>     Im</a:t>
                      </a:r>
                      <a:r>
                        <a:rPr lang="en-IN" sz="1600" b="1" u="none" strike="noStrike" cap="none" dirty="0">
                          <a:sym typeface="Arial"/>
                        </a:rPr>
                        <a:t>pact on  Farmers</a:t>
                      </a:r>
                      <a:endParaRPr lang="en-IN" sz="1600" b="1" i="0" u="none" strike="noStrike" cap="none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0" marR="0" marT="476" marB="0" anchor="ctr"/>
                </a:tc>
                <a:tc>
                  <a:txBody>
                    <a:bodyPr/>
                    <a:lstStyle/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u="none" strike="noStrike" cap="none" baseline="0" dirty="0" err="1">
                          <a:sym typeface="Arial"/>
                        </a:rPr>
                        <a:t>Har</a:t>
                      </a:r>
                      <a:r>
                        <a:rPr lang="en-US" sz="1200" b="1" u="none" strike="noStrike" cap="none" baseline="0" dirty="0">
                          <a:sym typeface="Arial"/>
                        </a:rPr>
                        <a:t> </a:t>
                      </a:r>
                      <a:r>
                        <a:rPr lang="en-US" sz="1200" b="1" u="none" strike="noStrike" cap="none" baseline="0" dirty="0" err="1">
                          <a:sym typeface="Arial"/>
                        </a:rPr>
                        <a:t>khet</a:t>
                      </a:r>
                      <a:r>
                        <a:rPr lang="en-US" sz="1200" b="1" u="none" strike="noStrike" cap="none" baseline="0" dirty="0">
                          <a:sym typeface="Arial"/>
                        </a:rPr>
                        <a:t> </a:t>
                      </a:r>
                      <a:r>
                        <a:rPr lang="en-US" sz="1200" b="1" u="none" strike="noStrike" cap="none" baseline="0" dirty="0" err="1">
                          <a:sym typeface="Arial"/>
                        </a:rPr>
                        <a:t>ko</a:t>
                      </a:r>
                      <a:r>
                        <a:rPr lang="en-US" sz="1200" b="1" u="none" strike="noStrike" cap="none" baseline="0" dirty="0">
                          <a:sym typeface="Arial"/>
                        </a:rPr>
                        <a:t> </a:t>
                      </a:r>
                      <a:r>
                        <a:rPr lang="en-US" sz="1200" b="1" u="none" strike="noStrike" cap="none" baseline="0" dirty="0" err="1">
                          <a:sym typeface="Arial"/>
                        </a:rPr>
                        <a:t>Pura</a:t>
                      </a:r>
                      <a:r>
                        <a:rPr lang="en-US" sz="1200" b="1" u="none" strike="noStrike" cap="none" baseline="0" dirty="0">
                          <a:sym typeface="Arial"/>
                        </a:rPr>
                        <a:t> </a:t>
                      </a:r>
                      <a:r>
                        <a:rPr lang="en-US" sz="1200" b="1" u="none" strike="noStrike" cap="none" baseline="0" dirty="0" err="1">
                          <a:sym typeface="Arial"/>
                        </a:rPr>
                        <a:t>Paani</a:t>
                      </a:r>
                      <a:endParaRPr lang="en-US" sz="1200" b="1" u="none" strike="noStrike" cap="none" baseline="0" dirty="0">
                        <a:sym typeface="Arial"/>
                      </a:endParaRP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u="none" strike="noStrike" cap="none" baseline="0" dirty="0">
                          <a:sym typeface="Arial"/>
                        </a:rPr>
                        <a:t>Metering of water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u="none" strike="noStrike" cap="none" baseline="0" dirty="0">
                          <a:sym typeface="Arial"/>
                        </a:rPr>
                        <a:t>Higher farm productivity and higher farm incomes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u="none" strike="noStrike" cap="none" dirty="0">
                          <a:sym typeface="Arial"/>
                        </a:rPr>
                        <a:t>Area under high-value crops, larger range of cash crop</a:t>
                      </a:r>
                      <a:endParaRPr lang="en-US" sz="1200" b="1" u="none" strike="noStrike" cap="none" baseline="0" dirty="0">
                        <a:sym typeface="Arial"/>
                      </a:endParaRP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u="none" strike="noStrike" cap="none" baseline="0" dirty="0">
                          <a:sym typeface="Arial"/>
                        </a:rPr>
                        <a:t>Improved Reliability of Water availability</a:t>
                      </a:r>
                    </a:p>
                    <a:p>
                      <a:pPr marL="3556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u="none" strike="noStrike" cap="none" baseline="0" dirty="0">
                          <a:sym typeface="Arial"/>
                        </a:rPr>
                        <a:t>Increase in Irrigation intensity and cropping diversification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7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38">
                <a:tc>
                  <a:txBody>
                    <a:bodyPr/>
                    <a:lstStyle/>
                    <a:p>
                      <a:pPr marL="117158" indent="-108109">
                        <a:buChar char="•"/>
                        <a:tabLst>
                          <a:tab pos="117634" algn="l"/>
                        </a:tabLst>
                      </a:pPr>
                      <a:endParaRPr lang="en-US" sz="1600" b="1" spc="-4" dirty="0"/>
                    </a:p>
                    <a:p>
                      <a:pPr marL="65088" marR="0" lvl="0" indent="1666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600" b="1" dirty="0"/>
                        <a:t>Impact on Rural Economy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76" marB="0" anchor="ctr"/>
                </a:tc>
                <a:tc>
                  <a:txBody>
                    <a:bodyPr/>
                    <a:lstStyle/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spc="-4" dirty="0"/>
                        <a:t>Farmer led irrigation Development</a:t>
                      </a:r>
                    </a:p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spc="-4" dirty="0"/>
                        <a:t>Empowered association can take all benefits of all GOI schemes and take up all Economic activities</a:t>
                      </a:r>
                    </a:p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spc="-4" dirty="0"/>
                        <a:t>Social Assets creations</a:t>
                      </a:r>
                    </a:p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spc="-4" dirty="0"/>
                        <a:t>New Business Environment Creation for the future</a:t>
                      </a:r>
                      <a:endParaRPr lang="en-US" sz="1200" spc="-4" dirty="0"/>
                    </a:p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spc="-4" dirty="0"/>
                        <a:t>Rural</a:t>
                      </a:r>
                      <a:r>
                        <a:rPr lang="en-IN" sz="1200" spc="-4" baseline="0" dirty="0"/>
                        <a:t> IT Jobs creation</a:t>
                      </a:r>
                      <a:endParaRPr lang="en-US" sz="1200" b="0" spc="-4" dirty="0"/>
                    </a:p>
                  </a:txBody>
                  <a:tcPr marL="0" marR="0" marT="476" marB="0" anchor="ctr"/>
                </a:tc>
                <a:extLst>
                  <a:ext uri="{0D108BD9-81ED-4DB2-BD59-A6C34878D82A}">
                    <a16:rowId xmlns:a16="http://schemas.microsoft.com/office/drawing/2014/main" val="2510560852"/>
                  </a:ext>
                </a:extLst>
              </a:tr>
              <a:tr h="432409">
                <a:tc>
                  <a:txBody>
                    <a:bodyPr/>
                    <a:lstStyle/>
                    <a:p>
                      <a:pPr marL="2317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600" b="1" dirty="0"/>
                        <a:t>Impact</a:t>
                      </a:r>
                      <a:r>
                        <a:rPr lang="en-IN" sz="1600" b="1" baseline="0" dirty="0"/>
                        <a:t> on  Central  Government</a:t>
                      </a:r>
                      <a:endParaRPr lang="en-IN" sz="1600" b="1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76" marB="0" anchor="ctr"/>
                </a:tc>
                <a:tc>
                  <a:txBody>
                    <a:bodyPr/>
                    <a:lstStyle/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1" dirty="0"/>
                        <a:t>Accurate Data collection for policy Analysis</a:t>
                      </a:r>
                    </a:p>
                    <a:p>
                      <a:pPr marL="298450" marR="0" lvl="0" indent="-120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200" b="1" dirty="0"/>
                        <a:t>Boost to all ambitious Schemes of Ministry of Agriculture, Rural Development, PRI, MNRE</a:t>
                      </a:r>
                      <a:endParaRPr lang="en-IN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76" marB="0" anchor="ctr"/>
                </a:tc>
                <a:extLst>
                  <a:ext uri="{0D108BD9-81ED-4DB2-BD59-A6C34878D82A}">
                    <a16:rowId xmlns:a16="http://schemas.microsoft.com/office/drawing/2014/main" val="4259448683"/>
                  </a:ext>
                </a:extLst>
              </a:tr>
            </a:tbl>
          </a:graphicData>
        </a:graphic>
      </p:graphicFrame>
      <p:sp>
        <p:nvSpPr>
          <p:cNvPr id="5" name="object 3">
            <a:extLst>
              <a:ext uri="{FF2B5EF4-FFF2-40B4-BE49-F238E27FC236}">
                <a16:creationId xmlns:a16="http://schemas.microsoft.com/office/drawing/2014/main" id="{0069444A-F427-5FA5-AB50-47126A71CDD7}"/>
              </a:ext>
            </a:extLst>
          </p:cNvPr>
          <p:cNvSpPr txBox="1">
            <a:spLocks/>
          </p:cNvSpPr>
          <p:nvPr/>
        </p:nvSpPr>
        <p:spPr>
          <a:xfrm>
            <a:off x="764516" y="130415"/>
            <a:ext cx="5865971" cy="298960"/>
          </a:xfrm>
          <a:prstGeom prst="rect">
            <a:avLst/>
          </a:prstGeom>
        </p:spPr>
        <p:txBody>
          <a:bodyPr spcFirstLastPara="1" vert="horz" wrap="square" lIns="0" tIns="9049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>
              <a:spcBef>
                <a:spcPts val="75"/>
              </a:spcBef>
              <a:buClr>
                <a:schemeClr val="dk1"/>
              </a:buClr>
              <a:buSzPts val="1800"/>
            </a:pPr>
            <a:r>
              <a:rPr lang="en-U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Social  Impact Analysis : Quick results</a:t>
            </a:r>
          </a:p>
        </p:txBody>
      </p:sp>
    </p:spTree>
    <p:extLst>
      <p:ext uri="{BB962C8B-B14F-4D97-AF65-F5344CB8AC3E}">
        <p14:creationId xmlns:p14="http://schemas.microsoft.com/office/powerpoint/2010/main" val="1502114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54" y="409426"/>
            <a:ext cx="5244059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sz="1800" dirty="0">
                <a:ln w="0"/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Issues that will be  addressed in PMSKAU </a:t>
            </a: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75C8F857-AAB1-CFE4-A09C-FE258A219437}"/>
              </a:ext>
            </a:extLst>
          </p:cNvPr>
          <p:cNvGrpSpPr/>
          <p:nvPr/>
        </p:nvGrpSpPr>
        <p:grpSpPr>
          <a:xfrm>
            <a:off x="38155" y="1501436"/>
            <a:ext cx="9105845" cy="3232639"/>
            <a:chOff x="0" y="685800"/>
            <a:chExt cx="9105845" cy="3232639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85800"/>
              <a:ext cx="5543550" cy="3232638"/>
              <a:chOff x="1447800" y="1372498"/>
              <a:chExt cx="6554373" cy="393262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7800" y="1372498"/>
                <a:ext cx="6554373" cy="393262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538025" y="4189322"/>
                <a:ext cx="1445824" cy="700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BWUE 20%</a:t>
                </a:r>
              </a:p>
              <a:p>
                <a:r>
                  <a:rPr lang="en-US" sz="2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RKVY-PDMC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588605" y="4484985"/>
                <a:ext cx="1541887" cy="394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Solar Mission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474858" y="4308751"/>
                <a:ext cx="1042794" cy="898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NMSA</a:t>
                </a:r>
              </a:p>
              <a:p>
                <a:r>
                  <a:rPr lang="en-US" sz="2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BGREI</a:t>
                </a:r>
              </a:p>
            </p:txBody>
          </p:sp>
        </p:grpSp>
        <p:grpSp>
          <p:nvGrpSpPr>
            <p:cNvPr id="11" name="Group 23">
              <a:extLst>
                <a:ext uri="{FF2B5EF4-FFF2-40B4-BE49-F238E27FC236}">
                  <a16:creationId xmlns:a16="http://schemas.microsoft.com/office/drawing/2014/main" id="{C4745C1C-6A1E-706A-BFD1-0F799D5A7202}"/>
                </a:ext>
              </a:extLst>
            </p:cNvPr>
            <p:cNvGrpSpPr/>
            <p:nvPr/>
          </p:nvGrpSpPr>
          <p:grpSpPr>
            <a:xfrm>
              <a:off x="5695229" y="685801"/>
              <a:ext cx="3410616" cy="3232638"/>
              <a:chOff x="5695229" y="916662"/>
              <a:chExt cx="3410616" cy="3278151"/>
            </a:xfrm>
          </p:grpSpPr>
          <p:grpSp>
            <p:nvGrpSpPr>
              <p:cNvPr id="12" name="Group 22">
                <a:extLst>
                  <a:ext uri="{FF2B5EF4-FFF2-40B4-BE49-F238E27FC236}">
                    <a16:creationId xmlns:a16="http://schemas.microsoft.com/office/drawing/2014/main" id="{E2BB17B9-121E-49F4-5B68-C4E14B1CF4A9}"/>
                  </a:ext>
                </a:extLst>
              </p:cNvPr>
              <p:cNvGrpSpPr/>
              <p:nvPr/>
            </p:nvGrpSpPr>
            <p:grpSpPr>
              <a:xfrm>
                <a:off x="5695229" y="916662"/>
                <a:ext cx="3372461" cy="3278151"/>
                <a:chOff x="5771539" y="640287"/>
                <a:chExt cx="3372461" cy="3278151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F39D913-7469-688D-D15B-45BBD7EF4A90}"/>
                    </a:ext>
                  </a:extLst>
                </p:cNvPr>
                <p:cNvSpPr/>
                <p:nvPr/>
              </p:nvSpPr>
              <p:spPr>
                <a:xfrm>
                  <a:off x="5771539" y="640287"/>
                  <a:ext cx="3372461" cy="32781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8CF240A-973E-810C-5363-30E11AB831A8}"/>
                    </a:ext>
                  </a:extLst>
                </p:cNvPr>
                <p:cNvSpPr/>
                <p:nvPr/>
              </p:nvSpPr>
              <p:spPr>
                <a:xfrm>
                  <a:off x="5771540" y="2396163"/>
                  <a:ext cx="1655042" cy="152227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577689A-8950-91AD-29EA-184789D90380}"/>
                    </a:ext>
                  </a:extLst>
                </p:cNvPr>
                <p:cNvSpPr/>
                <p:nvPr/>
              </p:nvSpPr>
              <p:spPr>
                <a:xfrm>
                  <a:off x="7488958" y="2344875"/>
                  <a:ext cx="1655042" cy="157356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F95ED10-50E0-C4CF-3321-39C9E4133F29}"/>
                    </a:ext>
                  </a:extLst>
                </p:cNvPr>
                <p:cNvSpPr/>
                <p:nvPr/>
              </p:nvSpPr>
              <p:spPr>
                <a:xfrm>
                  <a:off x="5802727" y="1667744"/>
                  <a:ext cx="3341273" cy="13335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:a16="http://schemas.microsoft.com/office/drawing/2014/main" id="{67F5B7BE-4B8F-0337-DF7E-13ADF8149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9947" y="1587439"/>
                <a:ext cx="1344147" cy="8451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AC07B508-9955-FCFB-FD5E-F839A45510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9561"/>
              <a:stretch/>
            </p:blipFill>
            <p:spPr>
              <a:xfrm>
                <a:off x="5736764" y="1225465"/>
                <a:ext cx="1845442" cy="13335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962A6D-68C7-C43F-BC2F-9BD753422DBB}"/>
                  </a:ext>
                </a:extLst>
              </p:cNvPr>
              <p:cNvSpPr txBox="1"/>
              <p:nvPr/>
            </p:nvSpPr>
            <p:spPr>
              <a:xfrm>
                <a:off x="7619947" y="3378441"/>
                <a:ext cx="1485898" cy="749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Rural Economy</a:t>
                </a:r>
              </a:p>
              <a:p>
                <a:r>
                  <a:rPr lang="en-IN" dirty="0">
                    <a:solidFill>
                      <a:schemeClr val="tx1"/>
                    </a:solidFill>
                  </a:rPr>
                  <a:t>Self Help Groups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1451AB-8A90-9928-6354-E20F9CFA59E6}"/>
                  </a:ext>
                </a:extLst>
              </p:cNvPr>
              <p:cNvSpPr txBox="1"/>
              <p:nvPr/>
            </p:nvSpPr>
            <p:spPr>
              <a:xfrm>
                <a:off x="5887579" y="3508481"/>
                <a:ext cx="1090363" cy="312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Local Jobs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3291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0"/>
          <p:cNvSpPr txBox="1">
            <a:spLocks noGrp="1"/>
          </p:cNvSpPr>
          <p:nvPr>
            <p:ph type="body" idx="1"/>
          </p:nvPr>
        </p:nvSpPr>
        <p:spPr>
          <a:xfrm>
            <a:off x="1288075" y="3945179"/>
            <a:ext cx="64839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cxnSp>
        <p:nvCxnSpPr>
          <p:cNvPr id="518" name="Google Shape;518;p30"/>
          <p:cNvCxnSpPr/>
          <p:nvPr/>
        </p:nvCxnSpPr>
        <p:spPr>
          <a:xfrm>
            <a:off x="952500" y="998501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30"/>
          <p:cNvCxnSpPr/>
          <p:nvPr/>
        </p:nvCxnSpPr>
        <p:spPr>
          <a:xfrm>
            <a:off x="952500" y="1707983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30"/>
          <p:cNvCxnSpPr/>
          <p:nvPr/>
        </p:nvCxnSpPr>
        <p:spPr>
          <a:xfrm>
            <a:off x="952500" y="2417464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30"/>
          <p:cNvCxnSpPr/>
          <p:nvPr/>
        </p:nvCxnSpPr>
        <p:spPr>
          <a:xfrm>
            <a:off x="952500" y="3126946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30"/>
          <p:cNvCxnSpPr/>
          <p:nvPr/>
        </p:nvCxnSpPr>
        <p:spPr>
          <a:xfrm>
            <a:off x="952500" y="3858326"/>
            <a:ext cx="7239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3" name="Google Shape;523;p30"/>
          <p:cNvSpPr txBox="1"/>
          <p:nvPr/>
        </p:nvSpPr>
        <p:spPr>
          <a:xfrm>
            <a:off x="952500" y="8397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4000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3000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2000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1000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4" name="Google Shape;524;p30"/>
          <p:cNvSpPr/>
          <p:nvPr/>
        </p:nvSpPr>
        <p:spPr>
          <a:xfrm>
            <a:off x="1572782" y="2304737"/>
            <a:ext cx="2337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0"/>
          <p:cNvSpPr/>
          <p:nvPr/>
        </p:nvSpPr>
        <p:spPr>
          <a:xfrm>
            <a:off x="1887026" y="1910674"/>
            <a:ext cx="233700" cy="19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0"/>
          <p:cNvSpPr/>
          <p:nvPr/>
        </p:nvSpPr>
        <p:spPr>
          <a:xfrm>
            <a:off x="2201270" y="2417464"/>
            <a:ext cx="2337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0"/>
          <p:cNvSpPr/>
          <p:nvPr/>
        </p:nvSpPr>
        <p:spPr>
          <a:xfrm>
            <a:off x="3325786" y="2618527"/>
            <a:ext cx="2337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0"/>
          <p:cNvSpPr/>
          <p:nvPr/>
        </p:nvSpPr>
        <p:spPr>
          <a:xfrm>
            <a:off x="3640031" y="2020144"/>
            <a:ext cx="233700" cy="18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0"/>
          <p:cNvSpPr/>
          <p:nvPr/>
        </p:nvSpPr>
        <p:spPr>
          <a:xfrm>
            <a:off x="3954275" y="1152825"/>
            <a:ext cx="2337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0"/>
          <p:cNvSpPr/>
          <p:nvPr/>
        </p:nvSpPr>
        <p:spPr>
          <a:xfrm>
            <a:off x="5078791" y="2063920"/>
            <a:ext cx="2337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0"/>
          <p:cNvSpPr/>
          <p:nvPr/>
        </p:nvSpPr>
        <p:spPr>
          <a:xfrm>
            <a:off x="5393035" y="998377"/>
            <a:ext cx="233700" cy="286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0"/>
          <p:cNvSpPr/>
          <p:nvPr/>
        </p:nvSpPr>
        <p:spPr>
          <a:xfrm>
            <a:off x="5707280" y="2246362"/>
            <a:ext cx="2337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0"/>
          <p:cNvSpPr/>
          <p:nvPr/>
        </p:nvSpPr>
        <p:spPr>
          <a:xfrm>
            <a:off x="6831796" y="2676901"/>
            <a:ext cx="2337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>
            <a:off x="7146040" y="1217420"/>
            <a:ext cx="233700" cy="26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>
            <a:off x="7460284" y="1531210"/>
            <a:ext cx="2337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B4CDA0A-070E-8F11-15F7-C6F469B1C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738355"/>
              </p:ext>
            </p:extLst>
          </p:nvPr>
        </p:nvGraphicFramePr>
        <p:xfrm>
          <a:off x="539133" y="734627"/>
          <a:ext cx="8300067" cy="3999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owchart: Connector 7">
            <a:extLst>
              <a:ext uri="{FF2B5EF4-FFF2-40B4-BE49-F238E27FC236}">
                <a16:creationId xmlns:a16="http://schemas.microsoft.com/office/drawing/2014/main" id="{E4F4ED29-28B2-5B0F-54A1-6AEE3FF31DF1}"/>
              </a:ext>
            </a:extLst>
          </p:cNvPr>
          <p:cNvSpPr/>
          <p:nvPr/>
        </p:nvSpPr>
        <p:spPr>
          <a:xfrm>
            <a:off x="1487298" y="3836428"/>
            <a:ext cx="578644" cy="535781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" name="Flowchart: Connector 8">
            <a:extLst>
              <a:ext uri="{FF2B5EF4-FFF2-40B4-BE49-F238E27FC236}">
                <a16:creationId xmlns:a16="http://schemas.microsoft.com/office/drawing/2014/main" id="{387DB59A-B65E-6311-AB0E-53DC72021D7E}"/>
              </a:ext>
            </a:extLst>
          </p:cNvPr>
          <p:cNvSpPr/>
          <p:nvPr/>
        </p:nvSpPr>
        <p:spPr>
          <a:xfrm>
            <a:off x="2655047" y="2428477"/>
            <a:ext cx="578644" cy="535781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5" name="Flowchart: Connector 9">
            <a:extLst>
              <a:ext uri="{FF2B5EF4-FFF2-40B4-BE49-F238E27FC236}">
                <a16:creationId xmlns:a16="http://schemas.microsoft.com/office/drawing/2014/main" id="{992B786F-1B23-9D3B-3ED7-7C31E7D534BB}"/>
              </a:ext>
            </a:extLst>
          </p:cNvPr>
          <p:cNvSpPr/>
          <p:nvPr/>
        </p:nvSpPr>
        <p:spPr>
          <a:xfrm>
            <a:off x="3816345" y="1793637"/>
            <a:ext cx="578644" cy="535781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6" name="Flowchart: Connector 10">
            <a:extLst>
              <a:ext uri="{FF2B5EF4-FFF2-40B4-BE49-F238E27FC236}">
                <a16:creationId xmlns:a16="http://schemas.microsoft.com/office/drawing/2014/main" id="{A75A9B03-D64C-72EE-1A2C-F9FA9306CC86}"/>
              </a:ext>
            </a:extLst>
          </p:cNvPr>
          <p:cNvSpPr/>
          <p:nvPr/>
        </p:nvSpPr>
        <p:spPr>
          <a:xfrm>
            <a:off x="5180428" y="1200151"/>
            <a:ext cx="578644" cy="535781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7" name="Flowchart: Connector 11">
            <a:extLst>
              <a:ext uri="{FF2B5EF4-FFF2-40B4-BE49-F238E27FC236}">
                <a16:creationId xmlns:a16="http://schemas.microsoft.com/office/drawing/2014/main" id="{03362C34-885F-C1CF-3159-B70966B4037C}"/>
              </a:ext>
            </a:extLst>
          </p:cNvPr>
          <p:cNvSpPr/>
          <p:nvPr/>
        </p:nvSpPr>
        <p:spPr>
          <a:xfrm>
            <a:off x="6354992" y="932260"/>
            <a:ext cx="578644" cy="535781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8FFCA81-A41E-6062-A4C2-A9DDA8566DE7}"/>
              </a:ext>
            </a:extLst>
          </p:cNvPr>
          <p:cNvSpPr txBox="1">
            <a:spLocks/>
          </p:cNvSpPr>
          <p:nvPr/>
        </p:nvSpPr>
        <p:spPr>
          <a:xfrm>
            <a:off x="561174" y="253828"/>
            <a:ext cx="6372462" cy="332783"/>
          </a:xfrm>
          <a:prstGeom prst="rect">
            <a:avLst/>
          </a:prstGeom>
          <a:noFill/>
        </p:spPr>
        <p:txBody>
          <a:bodyPr vert="horz" wrap="square" lIns="0" tIns="952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en-IN" sz="2100" b="1" dirty="0">
                <a:solidFill>
                  <a:schemeClr val="dk1"/>
                </a:solidFill>
                <a:latin typeface="Poppins"/>
                <a:cs typeface="Poppins"/>
              </a:rPr>
              <a:t>Key Requirements for Success of this Scheme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E0AC0-78AD-76C6-F2CC-701E63FBCA41}"/>
              </a:ext>
            </a:extLst>
          </p:cNvPr>
          <p:cNvSpPr/>
          <p:nvPr/>
        </p:nvSpPr>
        <p:spPr>
          <a:xfrm>
            <a:off x="552956" y="1369963"/>
            <a:ext cx="1920261" cy="31387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96773-7381-9867-F6A1-A6A7EA0DB455}"/>
              </a:ext>
            </a:extLst>
          </p:cNvPr>
          <p:cNvSpPr/>
          <p:nvPr/>
        </p:nvSpPr>
        <p:spPr>
          <a:xfrm>
            <a:off x="3816345" y="1531210"/>
            <a:ext cx="1521906" cy="31877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77049" y="1367160"/>
            <a:ext cx="18998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0" indent="-88900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Farm Education - Farmer Readiness for Micro irrigation, Order  for Mandatory MI in PPIC Commands</a:t>
            </a:r>
          </a:p>
          <a:p>
            <a:pPr marL="88900" lvl="0" indent="-88900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Water User Society for the benefitted Command</a:t>
            </a:r>
          </a:p>
          <a:p>
            <a:pPr marL="88900" lvl="0" indent="-88900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Line 11 KVA</a:t>
            </a:r>
          </a:p>
          <a:p>
            <a:pPr marL="88900" lvl="0" indent="-88900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Assured Water Source</a:t>
            </a:r>
            <a:endParaRPr lang="en-IN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0FC1E-AE26-6B2A-8D64-A43437602447}"/>
              </a:ext>
            </a:extLst>
          </p:cNvPr>
          <p:cNvSpPr txBox="1"/>
          <p:nvPr/>
        </p:nvSpPr>
        <p:spPr>
          <a:xfrm>
            <a:off x="952500" y="998377"/>
            <a:ext cx="1168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F451-067B-A778-38F1-41D6A446F5AB}"/>
              </a:ext>
            </a:extLst>
          </p:cNvPr>
          <p:cNvSpPr txBox="1"/>
          <p:nvPr/>
        </p:nvSpPr>
        <p:spPr>
          <a:xfrm>
            <a:off x="4144264" y="1111407"/>
            <a:ext cx="1168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MoJS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5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1" name="Google Shape;681;p40"/>
          <p:cNvGraphicFramePr/>
          <p:nvPr>
            <p:extLst>
              <p:ext uri="{D42A27DB-BD31-4B8C-83A1-F6EECF244321}">
                <p14:modId xmlns:p14="http://schemas.microsoft.com/office/powerpoint/2010/main" val="3370894041"/>
              </p:ext>
            </p:extLst>
          </p:nvPr>
        </p:nvGraphicFramePr>
        <p:xfrm>
          <a:off x="337344" y="222277"/>
          <a:ext cx="8407161" cy="4632158"/>
        </p:xfrm>
        <a:graphic>
          <a:graphicData uri="http://schemas.openxmlformats.org/drawingml/2006/table">
            <a:tbl>
              <a:tblPr>
                <a:noFill/>
                <a:tableStyleId>{336AB89D-F5EC-4B56-A308-303C344C77D1}</a:tableStyleId>
              </a:tblPr>
              <a:tblGrid>
                <a:gridCol w="1447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7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598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i="0" u="none" strike="noStrike" cap="none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                                                                                Year  2</a:t>
                      </a:r>
                      <a:endParaRPr sz="1600" b="1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2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6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6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6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6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6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600"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99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Formation of Water User Society</a:t>
                      </a:r>
                      <a:endParaRPr sz="1100" dirty="0">
                        <a:solidFill>
                          <a:srgbClr val="FF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54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Survey Planning of Pipe Network</a:t>
                      </a:r>
                      <a:endParaRPr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99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Electric Line &amp; water Availability</a:t>
                      </a:r>
                      <a:endParaRPr sz="1100" dirty="0">
                        <a:solidFill>
                          <a:srgbClr val="FF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878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Ident ification of Water Manager, Nodal Department, Budget &amp; Convergence</a:t>
                      </a:r>
                      <a:endParaRPr sz="1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861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Approval ,</a:t>
                      </a:r>
                      <a:r>
                        <a:rPr lang="en" sz="1100" baseline="0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  <a:r>
                        <a:rPr lang="en" sz="1100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MoU &amp; Funding</a:t>
                      </a:r>
                      <a:endParaRPr sz="1100" dirty="0">
                        <a:solidFill>
                          <a:srgbClr val="FF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31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Farmer Relationship</a:t>
                      </a:r>
                      <a:endParaRPr sz="1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99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Execution</a:t>
                      </a:r>
                      <a:endParaRPr sz="1100" dirty="0">
                        <a:solidFill>
                          <a:srgbClr val="FF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99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IMT Handover</a:t>
                      </a:r>
                      <a:endParaRPr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4DD0C3-588B-75D8-27C7-35765F9420B6}"/>
              </a:ext>
            </a:extLst>
          </p:cNvPr>
          <p:cNvSpPr txBox="1"/>
          <p:nvPr/>
        </p:nvSpPr>
        <p:spPr>
          <a:xfrm>
            <a:off x="1964127" y="440469"/>
            <a:ext cx="17819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Year  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3884" y="443883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State’s </a:t>
            </a:r>
          </a:p>
          <a:p>
            <a:r>
              <a:rPr lang="en-IN" dirty="0"/>
              <a:t>Home work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1491449" y="630315"/>
            <a:ext cx="221941" cy="435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53262" y="3311371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Quick Results</a:t>
            </a:r>
            <a:endParaRPr lang="en-US" dirty="0"/>
          </a:p>
        </p:txBody>
      </p:sp>
      <p:sp>
        <p:nvSpPr>
          <p:cNvPr id="8" name="Notched Right Arrow 7"/>
          <p:cNvSpPr/>
          <p:nvPr/>
        </p:nvSpPr>
        <p:spPr>
          <a:xfrm rot="5400000">
            <a:off x="8234038" y="3888419"/>
            <a:ext cx="776796" cy="37730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1"/>
            <a:ext cx="9143999" cy="5143499"/>
            <a:chOff x="0" y="0"/>
            <a:chExt cx="1219199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98064" y="128015"/>
              <a:ext cx="6602095" cy="6602095"/>
            </a:xfrm>
            <a:custGeom>
              <a:avLst/>
              <a:gdLst/>
              <a:ahLst/>
              <a:cxnLst/>
              <a:rect l="l" t="t" r="r" b="b"/>
              <a:pathLst>
                <a:path w="6602095" h="6602095">
                  <a:moveTo>
                    <a:pt x="3300984" y="0"/>
                  </a:moveTo>
                  <a:lnTo>
                    <a:pt x="3252665" y="346"/>
                  </a:lnTo>
                  <a:lnTo>
                    <a:pt x="3204513" y="1382"/>
                  </a:lnTo>
                  <a:lnTo>
                    <a:pt x="3156533" y="3103"/>
                  </a:lnTo>
                  <a:lnTo>
                    <a:pt x="3108729" y="5505"/>
                  </a:lnTo>
                  <a:lnTo>
                    <a:pt x="3061107" y="8582"/>
                  </a:lnTo>
                  <a:lnTo>
                    <a:pt x="3013670" y="12330"/>
                  </a:lnTo>
                  <a:lnTo>
                    <a:pt x="2966423" y="16744"/>
                  </a:lnTo>
                  <a:lnTo>
                    <a:pt x="2919372" y="21820"/>
                  </a:lnTo>
                  <a:lnTo>
                    <a:pt x="2872520" y="27552"/>
                  </a:lnTo>
                  <a:lnTo>
                    <a:pt x="2825874" y="33937"/>
                  </a:lnTo>
                  <a:lnTo>
                    <a:pt x="2779436" y="40969"/>
                  </a:lnTo>
                  <a:lnTo>
                    <a:pt x="2733212" y="48643"/>
                  </a:lnTo>
                  <a:lnTo>
                    <a:pt x="2687208" y="56956"/>
                  </a:lnTo>
                  <a:lnTo>
                    <a:pt x="2641426" y="65901"/>
                  </a:lnTo>
                  <a:lnTo>
                    <a:pt x="2595873" y="75475"/>
                  </a:lnTo>
                  <a:lnTo>
                    <a:pt x="2550553" y="85673"/>
                  </a:lnTo>
                  <a:lnTo>
                    <a:pt x="2505470" y="96490"/>
                  </a:lnTo>
                  <a:lnTo>
                    <a:pt x="2460629" y="107922"/>
                  </a:lnTo>
                  <a:lnTo>
                    <a:pt x="2416036" y="119963"/>
                  </a:lnTo>
                  <a:lnTo>
                    <a:pt x="2371694" y="132609"/>
                  </a:lnTo>
                  <a:lnTo>
                    <a:pt x="2327608" y="145855"/>
                  </a:lnTo>
                  <a:lnTo>
                    <a:pt x="2283784" y="159697"/>
                  </a:lnTo>
                  <a:lnTo>
                    <a:pt x="2240225" y="174129"/>
                  </a:lnTo>
                  <a:lnTo>
                    <a:pt x="2196937" y="189148"/>
                  </a:lnTo>
                  <a:lnTo>
                    <a:pt x="2153924" y="204748"/>
                  </a:lnTo>
                  <a:lnTo>
                    <a:pt x="2111192" y="220925"/>
                  </a:lnTo>
                  <a:lnTo>
                    <a:pt x="2068743" y="237674"/>
                  </a:lnTo>
                  <a:lnTo>
                    <a:pt x="2026585" y="254990"/>
                  </a:lnTo>
                  <a:lnTo>
                    <a:pt x="1984720" y="272868"/>
                  </a:lnTo>
                  <a:lnTo>
                    <a:pt x="1943154" y="291305"/>
                  </a:lnTo>
                  <a:lnTo>
                    <a:pt x="1901892" y="310295"/>
                  </a:lnTo>
                  <a:lnTo>
                    <a:pt x="1860937" y="329833"/>
                  </a:lnTo>
                  <a:lnTo>
                    <a:pt x="1820296" y="349914"/>
                  </a:lnTo>
                  <a:lnTo>
                    <a:pt x="1779973" y="370535"/>
                  </a:lnTo>
                  <a:lnTo>
                    <a:pt x="1739971" y="391690"/>
                  </a:lnTo>
                  <a:lnTo>
                    <a:pt x="1700297" y="413375"/>
                  </a:lnTo>
                  <a:lnTo>
                    <a:pt x="1660955" y="435585"/>
                  </a:lnTo>
                  <a:lnTo>
                    <a:pt x="1621949" y="458314"/>
                  </a:lnTo>
                  <a:lnTo>
                    <a:pt x="1583284" y="481559"/>
                  </a:lnTo>
                  <a:lnTo>
                    <a:pt x="1544965" y="505315"/>
                  </a:lnTo>
                  <a:lnTo>
                    <a:pt x="1506996" y="529577"/>
                  </a:lnTo>
                  <a:lnTo>
                    <a:pt x="1469383" y="554341"/>
                  </a:lnTo>
                  <a:lnTo>
                    <a:pt x="1432130" y="579601"/>
                  </a:lnTo>
                  <a:lnTo>
                    <a:pt x="1395242" y="605352"/>
                  </a:lnTo>
                  <a:lnTo>
                    <a:pt x="1358723" y="631592"/>
                  </a:lnTo>
                  <a:lnTo>
                    <a:pt x="1322579" y="658313"/>
                  </a:lnTo>
                  <a:lnTo>
                    <a:pt x="1286813" y="685512"/>
                  </a:lnTo>
                  <a:lnTo>
                    <a:pt x="1251431" y="713185"/>
                  </a:lnTo>
                  <a:lnTo>
                    <a:pt x="1216437" y="741326"/>
                  </a:lnTo>
                  <a:lnTo>
                    <a:pt x="1181836" y="769930"/>
                  </a:lnTo>
                  <a:lnTo>
                    <a:pt x="1147633" y="798993"/>
                  </a:lnTo>
                  <a:lnTo>
                    <a:pt x="1113832" y="828511"/>
                  </a:lnTo>
                  <a:lnTo>
                    <a:pt x="1080438" y="858478"/>
                  </a:lnTo>
                  <a:lnTo>
                    <a:pt x="1047456" y="888890"/>
                  </a:lnTo>
                  <a:lnTo>
                    <a:pt x="1014891" y="919742"/>
                  </a:lnTo>
                  <a:lnTo>
                    <a:pt x="982747" y="951029"/>
                  </a:lnTo>
                  <a:lnTo>
                    <a:pt x="951029" y="982747"/>
                  </a:lnTo>
                  <a:lnTo>
                    <a:pt x="919742" y="1014891"/>
                  </a:lnTo>
                  <a:lnTo>
                    <a:pt x="888890" y="1047456"/>
                  </a:lnTo>
                  <a:lnTo>
                    <a:pt x="858478" y="1080438"/>
                  </a:lnTo>
                  <a:lnTo>
                    <a:pt x="828511" y="1113832"/>
                  </a:lnTo>
                  <a:lnTo>
                    <a:pt x="798993" y="1147633"/>
                  </a:lnTo>
                  <a:lnTo>
                    <a:pt x="769930" y="1181836"/>
                  </a:lnTo>
                  <a:lnTo>
                    <a:pt x="741326" y="1216437"/>
                  </a:lnTo>
                  <a:lnTo>
                    <a:pt x="713185" y="1251431"/>
                  </a:lnTo>
                  <a:lnTo>
                    <a:pt x="685512" y="1286813"/>
                  </a:lnTo>
                  <a:lnTo>
                    <a:pt x="658313" y="1322579"/>
                  </a:lnTo>
                  <a:lnTo>
                    <a:pt x="631592" y="1358723"/>
                  </a:lnTo>
                  <a:lnTo>
                    <a:pt x="605352" y="1395242"/>
                  </a:lnTo>
                  <a:lnTo>
                    <a:pt x="579601" y="1432130"/>
                  </a:lnTo>
                  <a:lnTo>
                    <a:pt x="554341" y="1469383"/>
                  </a:lnTo>
                  <a:lnTo>
                    <a:pt x="529577" y="1506996"/>
                  </a:lnTo>
                  <a:lnTo>
                    <a:pt x="505315" y="1544965"/>
                  </a:lnTo>
                  <a:lnTo>
                    <a:pt x="481559" y="1583284"/>
                  </a:lnTo>
                  <a:lnTo>
                    <a:pt x="458314" y="1621949"/>
                  </a:lnTo>
                  <a:lnTo>
                    <a:pt x="435585" y="1660955"/>
                  </a:lnTo>
                  <a:lnTo>
                    <a:pt x="413375" y="1700297"/>
                  </a:lnTo>
                  <a:lnTo>
                    <a:pt x="391690" y="1739971"/>
                  </a:lnTo>
                  <a:lnTo>
                    <a:pt x="370535" y="1779973"/>
                  </a:lnTo>
                  <a:lnTo>
                    <a:pt x="349914" y="1820296"/>
                  </a:lnTo>
                  <a:lnTo>
                    <a:pt x="329833" y="1860937"/>
                  </a:lnTo>
                  <a:lnTo>
                    <a:pt x="310295" y="1901892"/>
                  </a:lnTo>
                  <a:lnTo>
                    <a:pt x="291305" y="1943154"/>
                  </a:lnTo>
                  <a:lnTo>
                    <a:pt x="272868" y="1984720"/>
                  </a:lnTo>
                  <a:lnTo>
                    <a:pt x="254990" y="2026585"/>
                  </a:lnTo>
                  <a:lnTo>
                    <a:pt x="237674" y="2068743"/>
                  </a:lnTo>
                  <a:lnTo>
                    <a:pt x="220925" y="2111192"/>
                  </a:lnTo>
                  <a:lnTo>
                    <a:pt x="204748" y="2153924"/>
                  </a:lnTo>
                  <a:lnTo>
                    <a:pt x="189148" y="2196937"/>
                  </a:lnTo>
                  <a:lnTo>
                    <a:pt x="174129" y="2240225"/>
                  </a:lnTo>
                  <a:lnTo>
                    <a:pt x="159697" y="2283784"/>
                  </a:lnTo>
                  <a:lnTo>
                    <a:pt x="145855" y="2327608"/>
                  </a:lnTo>
                  <a:lnTo>
                    <a:pt x="132609" y="2371694"/>
                  </a:lnTo>
                  <a:lnTo>
                    <a:pt x="119963" y="2416036"/>
                  </a:lnTo>
                  <a:lnTo>
                    <a:pt x="107922" y="2460629"/>
                  </a:lnTo>
                  <a:lnTo>
                    <a:pt x="96490" y="2505470"/>
                  </a:lnTo>
                  <a:lnTo>
                    <a:pt x="85673" y="2550553"/>
                  </a:lnTo>
                  <a:lnTo>
                    <a:pt x="75475" y="2595873"/>
                  </a:lnTo>
                  <a:lnTo>
                    <a:pt x="65901" y="2641426"/>
                  </a:lnTo>
                  <a:lnTo>
                    <a:pt x="56956" y="2687208"/>
                  </a:lnTo>
                  <a:lnTo>
                    <a:pt x="48643" y="2733212"/>
                  </a:lnTo>
                  <a:lnTo>
                    <a:pt x="40969" y="2779436"/>
                  </a:lnTo>
                  <a:lnTo>
                    <a:pt x="33937" y="2825874"/>
                  </a:lnTo>
                  <a:lnTo>
                    <a:pt x="27552" y="2872520"/>
                  </a:lnTo>
                  <a:lnTo>
                    <a:pt x="21820" y="2919372"/>
                  </a:lnTo>
                  <a:lnTo>
                    <a:pt x="16744" y="2966423"/>
                  </a:lnTo>
                  <a:lnTo>
                    <a:pt x="12330" y="3013670"/>
                  </a:lnTo>
                  <a:lnTo>
                    <a:pt x="8582" y="3061107"/>
                  </a:lnTo>
                  <a:lnTo>
                    <a:pt x="5505" y="3108729"/>
                  </a:lnTo>
                  <a:lnTo>
                    <a:pt x="3103" y="3156533"/>
                  </a:lnTo>
                  <a:lnTo>
                    <a:pt x="1382" y="3204513"/>
                  </a:lnTo>
                  <a:lnTo>
                    <a:pt x="346" y="3252665"/>
                  </a:lnTo>
                  <a:lnTo>
                    <a:pt x="0" y="3300983"/>
                  </a:lnTo>
                  <a:lnTo>
                    <a:pt x="346" y="3349302"/>
                  </a:lnTo>
                  <a:lnTo>
                    <a:pt x="1382" y="3397454"/>
                  </a:lnTo>
                  <a:lnTo>
                    <a:pt x="3103" y="3445434"/>
                  </a:lnTo>
                  <a:lnTo>
                    <a:pt x="5505" y="3493238"/>
                  </a:lnTo>
                  <a:lnTo>
                    <a:pt x="8582" y="3540860"/>
                  </a:lnTo>
                  <a:lnTo>
                    <a:pt x="12330" y="3588297"/>
                  </a:lnTo>
                  <a:lnTo>
                    <a:pt x="16744" y="3635544"/>
                  </a:lnTo>
                  <a:lnTo>
                    <a:pt x="21820" y="3682595"/>
                  </a:lnTo>
                  <a:lnTo>
                    <a:pt x="27552" y="3729447"/>
                  </a:lnTo>
                  <a:lnTo>
                    <a:pt x="33937" y="3776093"/>
                  </a:lnTo>
                  <a:lnTo>
                    <a:pt x="40969" y="3822531"/>
                  </a:lnTo>
                  <a:lnTo>
                    <a:pt x="48643" y="3868755"/>
                  </a:lnTo>
                  <a:lnTo>
                    <a:pt x="56956" y="3914759"/>
                  </a:lnTo>
                  <a:lnTo>
                    <a:pt x="65901" y="3960541"/>
                  </a:lnTo>
                  <a:lnTo>
                    <a:pt x="75475" y="4006094"/>
                  </a:lnTo>
                  <a:lnTo>
                    <a:pt x="85673" y="4051414"/>
                  </a:lnTo>
                  <a:lnTo>
                    <a:pt x="96490" y="4096497"/>
                  </a:lnTo>
                  <a:lnTo>
                    <a:pt x="107922" y="4141338"/>
                  </a:lnTo>
                  <a:lnTo>
                    <a:pt x="119963" y="4185931"/>
                  </a:lnTo>
                  <a:lnTo>
                    <a:pt x="132609" y="4230273"/>
                  </a:lnTo>
                  <a:lnTo>
                    <a:pt x="145855" y="4274359"/>
                  </a:lnTo>
                  <a:lnTo>
                    <a:pt x="159697" y="4318183"/>
                  </a:lnTo>
                  <a:lnTo>
                    <a:pt x="174129" y="4361742"/>
                  </a:lnTo>
                  <a:lnTo>
                    <a:pt x="189148" y="4405030"/>
                  </a:lnTo>
                  <a:lnTo>
                    <a:pt x="204748" y="4448043"/>
                  </a:lnTo>
                  <a:lnTo>
                    <a:pt x="220925" y="4490775"/>
                  </a:lnTo>
                  <a:lnTo>
                    <a:pt x="237674" y="4533224"/>
                  </a:lnTo>
                  <a:lnTo>
                    <a:pt x="254990" y="4575382"/>
                  </a:lnTo>
                  <a:lnTo>
                    <a:pt x="272868" y="4617247"/>
                  </a:lnTo>
                  <a:lnTo>
                    <a:pt x="291305" y="4658813"/>
                  </a:lnTo>
                  <a:lnTo>
                    <a:pt x="310295" y="4700075"/>
                  </a:lnTo>
                  <a:lnTo>
                    <a:pt x="329833" y="4741030"/>
                  </a:lnTo>
                  <a:lnTo>
                    <a:pt x="349914" y="4781671"/>
                  </a:lnTo>
                  <a:lnTo>
                    <a:pt x="370535" y="4821994"/>
                  </a:lnTo>
                  <a:lnTo>
                    <a:pt x="391690" y="4861996"/>
                  </a:lnTo>
                  <a:lnTo>
                    <a:pt x="413375" y="4901670"/>
                  </a:lnTo>
                  <a:lnTo>
                    <a:pt x="435585" y="4941012"/>
                  </a:lnTo>
                  <a:lnTo>
                    <a:pt x="458314" y="4980018"/>
                  </a:lnTo>
                  <a:lnTo>
                    <a:pt x="481559" y="5018683"/>
                  </a:lnTo>
                  <a:lnTo>
                    <a:pt x="505315" y="5057002"/>
                  </a:lnTo>
                  <a:lnTo>
                    <a:pt x="529577" y="5094971"/>
                  </a:lnTo>
                  <a:lnTo>
                    <a:pt x="554341" y="5132584"/>
                  </a:lnTo>
                  <a:lnTo>
                    <a:pt x="579601" y="5169837"/>
                  </a:lnTo>
                  <a:lnTo>
                    <a:pt x="605352" y="5206725"/>
                  </a:lnTo>
                  <a:lnTo>
                    <a:pt x="631592" y="5243244"/>
                  </a:lnTo>
                  <a:lnTo>
                    <a:pt x="658313" y="5279388"/>
                  </a:lnTo>
                  <a:lnTo>
                    <a:pt x="685512" y="5315154"/>
                  </a:lnTo>
                  <a:lnTo>
                    <a:pt x="713185" y="5350536"/>
                  </a:lnTo>
                  <a:lnTo>
                    <a:pt x="741326" y="5385530"/>
                  </a:lnTo>
                  <a:lnTo>
                    <a:pt x="769930" y="5420131"/>
                  </a:lnTo>
                  <a:lnTo>
                    <a:pt x="798993" y="5454334"/>
                  </a:lnTo>
                  <a:lnTo>
                    <a:pt x="828511" y="5488135"/>
                  </a:lnTo>
                  <a:lnTo>
                    <a:pt x="858478" y="5521529"/>
                  </a:lnTo>
                  <a:lnTo>
                    <a:pt x="888890" y="5554511"/>
                  </a:lnTo>
                  <a:lnTo>
                    <a:pt x="919742" y="5587076"/>
                  </a:lnTo>
                  <a:lnTo>
                    <a:pt x="951029" y="5619220"/>
                  </a:lnTo>
                  <a:lnTo>
                    <a:pt x="982747" y="5650938"/>
                  </a:lnTo>
                  <a:lnTo>
                    <a:pt x="1014891" y="5682225"/>
                  </a:lnTo>
                  <a:lnTo>
                    <a:pt x="1047456" y="5713077"/>
                  </a:lnTo>
                  <a:lnTo>
                    <a:pt x="1080438" y="5743489"/>
                  </a:lnTo>
                  <a:lnTo>
                    <a:pt x="1113832" y="5773456"/>
                  </a:lnTo>
                  <a:lnTo>
                    <a:pt x="1147633" y="5802974"/>
                  </a:lnTo>
                  <a:lnTo>
                    <a:pt x="1181836" y="5832037"/>
                  </a:lnTo>
                  <a:lnTo>
                    <a:pt x="1216437" y="5860641"/>
                  </a:lnTo>
                  <a:lnTo>
                    <a:pt x="1251431" y="5888782"/>
                  </a:lnTo>
                  <a:lnTo>
                    <a:pt x="1286813" y="5916455"/>
                  </a:lnTo>
                  <a:lnTo>
                    <a:pt x="1322579" y="5943654"/>
                  </a:lnTo>
                  <a:lnTo>
                    <a:pt x="1358723" y="5970375"/>
                  </a:lnTo>
                  <a:lnTo>
                    <a:pt x="1395242" y="5996615"/>
                  </a:lnTo>
                  <a:lnTo>
                    <a:pt x="1432130" y="6022366"/>
                  </a:lnTo>
                  <a:lnTo>
                    <a:pt x="1469383" y="6047626"/>
                  </a:lnTo>
                  <a:lnTo>
                    <a:pt x="1506996" y="6072390"/>
                  </a:lnTo>
                  <a:lnTo>
                    <a:pt x="1544965" y="6096652"/>
                  </a:lnTo>
                  <a:lnTo>
                    <a:pt x="1583284" y="6120408"/>
                  </a:lnTo>
                  <a:lnTo>
                    <a:pt x="1621949" y="6143653"/>
                  </a:lnTo>
                  <a:lnTo>
                    <a:pt x="1660955" y="6166382"/>
                  </a:lnTo>
                  <a:lnTo>
                    <a:pt x="1700297" y="6188592"/>
                  </a:lnTo>
                  <a:lnTo>
                    <a:pt x="1739971" y="6210277"/>
                  </a:lnTo>
                  <a:lnTo>
                    <a:pt x="1779973" y="6231432"/>
                  </a:lnTo>
                  <a:lnTo>
                    <a:pt x="1820296" y="6252053"/>
                  </a:lnTo>
                  <a:lnTo>
                    <a:pt x="1860937" y="6272134"/>
                  </a:lnTo>
                  <a:lnTo>
                    <a:pt x="1901892" y="6291672"/>
                  </a:lnTo>
                  <a:lnTo>
                    <a:pt x="1943154" y="6310662"/>
                  </a:lnTo>
                  <a:lnTo>
                    <a:pt x="1984720" y="6329099"/>
                  </a:lnTo>
                  <a:lnTo>
                    <a:pt x="2026585" y="6346977"/>
                  </a:lnTo>
                  <a:lnTo>
                    <a:pt x="2068743" y="6364293"/>
                  </a:lnTo>
                  <a:lnTo>
                    <a:pt x="2111192" y="6381042"/>
                  </a:lnTo>
                  <a:lnTo>
                    <a:pt x="2153924" y="6397219"/>
                  </a:lnTo>
                  <a:lnTo>
                    <a:pt x="2196937" y="6412819"/>
                  </a:lnTo>
                  <a:lnTo>
                    <a:pt x="2240225" y="6427838"/>
                  </a:lnTo>
                  <a:lnTo>
                    <a:pt x="2283784" y="6442270"/>
                  </a:lnTo>
                  <a:lnTo>
                    <a:pt x="2327608" y="6456112"/>
                  </a:lnTo>
                  <a:lnTo>
                    <a:pt x="2371694" y="6469358"/>
                  </a:lnTo>
                  <a:lnTo>
                    <a:pt x="2416036" y="6482004"/>
                  </a:lnTo>
                  <a:lnTo>
                    <a:pt x="2460629" y="6494045"/>
                  </a:lnTo>
                  <a:lnTo>
                    <a:pt x="2505470" y="6505477"/>
                  </a:lnTo>
                  <a:lnTo>
                    <a:pt x="2550553" y="6516294"/>
                  </a:lnTo>
                  <a:lnTo>
                    <a:pt x="2595873" y="6526492"/>
                  </a:lnTo>
                  <a:lnTo>
                    <a:pt x="2641426" y="6536066"/>
                  </a:lnTo>
                  <a:lnTo>
                    <a:pt x="2687208" y="6545011"/>
                  </a:lnTo>
                  <a:lnTo>
                    <a:pt x="2733212" y="6553324"/>
                  </a:lnTo>
                  <a:lnTo>
                    <a:pt x="2779436" y="6560998"/>
                  </a:lnTo>
                  <a:lnTo>
                    <a:pt x="2825874" y="6568030"/>
                  </a:lnTo>
                  <a:lnTo>
                    <a:pt x="2872520" y="6574415"/>
                  </a:lnTo>
                  <a:lnTo>
                    <a:pt x="2919372" y="6580147"/>
                  </a:lnTo>
                  <a:lnTo>
                    <a:pt x="2966423" y="6585223"/>
                  </a:lnTo>
                  <a:lnTo>
                    <a:pt x="3013670" y="6589637"/>
                  </a:lnTo>
                  <a:lnTo>
                    <a:pt x="3061107" y="6593385"/>
                  </a:lnTo>
                  <a:lnTo>
                    <a:pt x="3108729" y="6596462"/>
                  </a:lnTo>
                  <a:lnTo>
                    <a:pt x="3156533" y="6598864"/>
                  </a:lnTo>
                  <a:lnTo>
                    <a:pt x="3204513" y="6600585"/>
                  </a:lnTo>
                  <a:lnTo>
                    <a:pt x="3252665" y="6601621"/>
                  </a:lnTo>
                  <a:lnTo>
                    <a:pt x="3300984" y="6601967"/>
                  </a:lnTo>
                  <a:lnTo>
                    <a:pt x="3349302" y="6601621"/>
                  </a:lnTo>
                  <a:lnTo>
                    <a:pt x="3397454" y="6600585"/>
                  </a:lnTo>
                  <a:lnTo>
                    <a:pt x="3445434" y="6598864"/>
                  </a:lnTo>
                  <a:lnTo>
                    <a:pt x="3493238" y="6596462"/>
                  </a:lnTo>
                  <a:lnTo>
                    <a:pt x="3540860" y="6593385"/>
                  </a:lnTo>
                  <a:lnTo>
                    <a:pt x="3588297" y="6589637"/>
                  </a:lnTo>
                  <a:lnTo>
                    <a:pt x="3635544" y="6585223"/>
                  </a:lnTo>
                  <a:lnTo>
                    <a:pt x="3682595" y="6580147"/>
                  </a:lnTo>
                  <a:lnTo>
                    <a:pt x="3729447" y="6574415"/>
                  </a:lnTo>
                  <a:lnTo>
                    <a:pt x="3776093" y="6568030"/>
                  </a:lnTo>
                  <a:lnTo>
                    <a:pt x="3822531" y="6560998"/>
                  </a:lnTo>
                  <a:lnTo>
                    <a:pt x="3868755" y="6553324"/>
                  </a:lnTo>
                  <a:lnTo>
                    <a:pt x="3914759" y="6545011"/>
                  </a:lnTo>
                  <a:lnTo>
                    <a:pt x="3960541" y="6536066"/>
                  </a:lnTo>
                  <a:lnTo>
                    <a:pt x="4006094" y="6526492"/>
                  </a:lnTo>
                  <a:lnTo>
                    <a:pt x="4051414" y="6516294"/>
                  </a:lnTo>
                  <a:lnTo>
                    <a:pt x="4096497" y="6505477"/>
                  </a:lnTo>
                  <a:lnTo>
                    <a:pt x="4141338" y="6494045"/>
                  </a:lnTo>
                  <a:lnTo>
                    <a:pt x="4185931" y="6482004"/>
                  </a:lnTo>
                  <a:lnTo>
                    <a:pt x="4230273" y="6469358"/>
                  </a:lnTo>
                  <a:lnTo>
                    <a:pt x="4274359" y="6456112"/>
                  </a:lnTo>
                  <a:lnTo>
                    <a:pt x="4318183" y="6442270"/>
                  </a:lnTo>
                  <a:lnTo>
                    <a:pt x="4361742" y="6427838"/>
                  </a:lnTo>
                  <a:lnTo>
                    <a:pt x="4405030" y="6412819"/>
                  </a:lnTo>
                  <a:lnTo>
                    <a:pt x="4448043" y="6397219"/>
                  </a:lnTo>
                  <a:lnTo>
                    <a:pt x="4490775" y="6381042"/>
                  </a:lnTo>
                  <a:lnTo>
                    <a:pt x="4533224" y="6364293"/>
                  </a:lnTo>
                  <a:lnTo>
                    <a:pt x="4575382" y="6346977"/>
                  </a:lnTo>
                  <a:lnTo>
                    <a:pt x="4617247" y="6329099"/>
                  </a:lnTo>
                  <a:lnTo>
                    <a:pt x="4658813" y="6310662"/>
                  </a:lnTo>
                  <a:lnTo>
                    <a:pt x="4700075" y="6291672"/>
                  </a:lnTo>
                  <a:lnTo>
                    <a:pt x="4741030" y="6272134"/>
                  </a:lnTo>
                  <a:lnTo>
                    <a:pt x="4781671" y="6252053"/>
                  </a:lnTo>
                  <a:lnTo>
                    <a:pt x="4821994" y="6231432"/>
                  </a:lnTo>
                  <a:lnTo>
                    <a:pt x="4861996" y="6210277"/>
                  </a:lnTo>
                  <a:lnTo>
                    <a:pt x="4901670" y="6188592"/>
                  </a:lnTo>
                  <a:lnTo>
                    <a:pt x="4941012" y="6166382"/>
                  </a:lnTo>
                  <a:lnTo>
                    <a:pt x="4980018" y="6143653"/>
                  </a:lnTo>
                  <a:lnTo>
                    <a:pt x="5018683" y="6120408"/>
                  </a:lnTo>
                  <a:lnTo>
                    <a:pt x="5057002" y="6096652"/>
                  </a:lnTo>
                  <a:lnTo>
                    <a:pt x="5094971" y="6072390"/>
                  </a:lnTo>
                  <a:lnTo>
                    <a:pt x="5132584" y="6047626"/>
                  </a:lnTo>
                  <a:lnTo>
                    <a:pt x="5169837" y="6022366"/>
                  </a:lnTo>
                  <a:lnTo>
                    <a:pt x="5206725" y="5996615"/>
                  </a:lnTo>
                  <a:lnTo>
                    <a:pt x="5243244" y="5970375"/>
                  </a:lnTo>
                  <a:lnTo>
                    <a:pt x="5279388" y="5943654"/>
                  </a:lnTo>
                  <a:lnTo>
                    <a:pt x="5315154" y="5916455"/>
                  </a:lnTo>
                  <a:lnTo>
                    <a:pt x="5350536" y="5888782"/>
                  </a:lnTo>
                  <a:lnTo>
                    <a:pt x="5385530" y="5860641"/>
                  </a:lnTo>
                  <a:lnTo>
                    <a:pt x="5420131" y="5832037"/>
                  </a:lnTo>
                  <a:lnTo>
                    <a:pt x="5454334" y="5802974"/>
                  </a:lnTo>
                  <a:lnTo>
                    <a:pt x="5488135" y="5773456"/>
                  </a:lnTo>
                  <a:lnTo>
                    <a:pt x="5521529" y="5743489"/>
                  </a:lnTo>
                  <a:lnTo>
                    <a:pt x="5554511" y="5713077"/>
                  </a:lnTo>
                  <a:lnTo>
                    <a:pt x="5587076" y="5682225"/>
                  </a:lnTo>
                  <a:lnTo>
                    <a:pt x="5619220" y="5650938"/>
                  </a:lnTo>
                  <a:lnTo>
                    <a:pt x="5650938" y="5619220"/>
                  </a:lnTo>
                  <a:lnTo>
                    <a:pt x="5682225" y="5587076"/>
                  </a:lnTo>
                  <a:lnTo>
                    <a:pt x="5713077" y="5554511"/>
                  </a:lnTo>
                  <a:lnTo>
                    <a:pt x="5743489" y="5521529"/>
                  </a:lnTo>
                  <a:lnTo>
                    <a:pt x="5773456" y="5488135"/>
                  </a:lnTo>
                  <a:lnTo>
                    <a:pt x="5802974" y="5454334"/>
                  </a:lnTo>
                  <a:lnTo>
                    <a:pt x="5832037" y="5420131"/>
                  </a:lnTo>
                  <a:lnTo>
                    <a:pt x="5860641" y="5385530"/>
                  </a:lnTo>
                  <a:lnTo>
                    <a:pt x="5888782" y="5350536"/>
                  </a:lnTo>
                  <a:lnTo>
                    <a:pt x="5916455" y="5315154"/>
                  </a:lnTo>
                  <a:lnTo>
                    <a:pt x="5943654" y="5279388"/>
                  </a:lnTo>
                  <a:lnTo>
                    <a:pt x="5970375" y="5243244"/>
                  </a:lnTo>
                  <a:lnTo>
                    <a:pt x="5996615" y="5206725"/>
                  </a:lnTo>
                  <a:lnTo>
                    <a:pt x="6022366" y="5169837"/>
                  </a:lnTo>
                  <a:lnTo>
                    <a:pt x="6047626" y="5132584"/>
                  </a:lnTo>
                  <a:lnTo>
                    <a:pt x="6072390" y="5094971"/>
                  </a:lnTo>
                  <a:lnTo>
                    <a:pt x="6096652" y="5057002"/>
                  </a:lnTo>
                  <a:lnTo>
                    <a:pt x="6120408" y="5018683"/>
                  </a:lnTo>
                  <a:lnTo>
                    <a:pt x="6143653" y="4980018"/>
                  </a:lnTo>
                  <a:lnTo>
                    <a:pt x="6166382" y="4941012"/>
                  </a:lnTo>
                  <a:lnTo>
                    <a:pt x="6188592" y="4901670"/>
                  </a:lnTo>
                  <a:lnTo>
                    <a:pt x="6210277" y="4861996"/>
                  </a:lnTo>
                  <a:lnTo>
                    <a:pt x="6231432" y="4821994"/>
                  </a:lnTo>
                  <a:lnTo>
                    <a:pt x="6252053" y="4781671"/>
                  </a:lnTo>
                  <a:lnTo>
                    <a:pt x="6272134" y="4741030"/>
                  </a:lnTo>
                  <a:lnTo>
                    <a:pt x="6291672" y="4700075"/>
                  </a:lnTo>
                  <a:lnTo>
                    <a:pt x="6310662" y="4658813"/>
                  </a:lnTo>
                  <a:lnTo>
                    <a:pt x="6329099" y="4617247"/>
                  </a:lnTo>
                  <a:lnTo>
                    <a:pt x="6346977" y="4575382"/>
                  </a:lnTo>
                  <a:lnTo>
                    <a:pt x="6364293" y="4533224"/>
                  </a:lnTo>
                  <a:lnTo>
                    <a:pt x="6381042" y="4490775"/>
                  </a:lnTo>
                  <a:lnTo>
                    <a:pt x="6397219" y="4448043"/>
                  </a:lnTo>
                  <a:lnTo>
                    <a:pt x="6412819" y="4405030"/>
                  </a:lnTo>
                  <a:lnTo>
                    <a:pt x="6427838" y="4361742"/>
                  </a:lnTo>
                  <a:lnTo>
                    <a:pt x="6442270" y="4318183"/>
                  </a:lnTo>
                  <a:lnTo>
                    <a:pt x="6456112" y="4274359"/>
                  </a:lnTo>
                  <a:lnTo>
                    <a:pt x="6469358" y="4230273"/>
                  </a:lnTo>
                  <a:lnTo>
                    <a:pt x="6482004" y="4185931"/>
                  </a:lnTo>
                  <a:lnTo>
                    <a:pt x="6494045" y="4141338"/>
                  </a:lnTo>
                  <a:lnTo>
                    <a:pt x="6505477" y="4096497"/>
                  </a:lnTo>
                  <a:lnTo>
                    <a:pt x="6516294" y="4051414"/>
                  </a:lnTo>
                  <a:lnTo>
                    <a:pt x="6526492" y="4006094"/>
                  </a:lnTo>
                  <a:lnTo>
                    <a:pt x="6536066" y="3960541"/>
                  </a:lnTo>
                  <a:lnTo>
                    <a:pt x="6545011" y="3914759"/>
                  </a:lnTo>
                  <a:lnTo>
                    <a:pt x="6553324" y="3868755"/>
                  </a:lnTo>
                  <a:lnTo>
                    <a:pt x="6560998" y="3822531"/>
                  </a:lnTo>
                  <a:lnTo>
                    <a:pt x="6568030" y="3776093"/>
                  </a:lnTo>
                  <a:lnTo>
                    <a:pt x="6574415" y="3729447"/>
                  </a:lnTo>
                  <a:lnTo>
                    <a:pt x="6580147" y="3682595"/>
                  </a:lnTo>
                  <a:lnTo>
                    <a:pt x="6585223" y="3635544"/>
                  </a:lnTo>
                  <a:lnTo>
                    <a:pt x="6589637" y="3588297"/>
                  </a:lnTo>
                  <a:lnTo>
                    <a:pt x="6593385" y="3540860"/>
                  </a:lnTo>
                  <a:lnTo>
                    <a:pt x="6596462" y="3493238"/>
                  </a:lnTo>
                  <a:lnTo>
                    <a:pt x="6598864" y="3445434"/>
                  </a:lnTo>
                  <a:lnTo>
                    <a:pt x="6600585" y="3397454"/>
                  </a:lnTo>
                  <a:lnTo>
                    <a:pt x="6601621" y="3349302"/>
                  </a:lnTo>
                  <a:lnTo>
                    <a:pt x="6601967" y="3300983"/>
                  </a:lnTo>
                  <a:lnTo>
                    <a:pt x="6601621" y="3252665"/>
                  </a:lnTo>
                  <a:lnTo>
                    <a:pt x="6600585" y="3204513"/>
                  </a:lnTo>
                  <a:lnTo>
                    <a:pt x="6598864" y="3156533"/>
                  </a:lnTo>
                  <a:lnTo>
                    <a:pt x="6596462" y="3108729"/>
                  </a:lnTo>
                  <a:lnTo>
                    <a:pt x="6593385" y="3061107"/>
                  </a:lnTo>
                  <a:lnTo>
                    <a:pt x="6589637" y="3013670"/>
                  </a:lnTo>
                  <a:lnTo>
                    <a:pt x="6585223" y="2966423"/>
                  </a:lnTo>
                  <a:lnTo>
                    <a:pt x="6580147" y="2919372"/>
                  </a:lnTo>
                  <a:lnTo>
                    <a:pt x="6574415" y="2872520"/>
                  </a:lnTo>
                  <a:lnTo>
                    <a:pt x="6568030" y="2825874"/>
                  </a:lnTo>
                  <a:lnTo>
                    <a:pt x="6560998" y="2779436"/>
                  </a:lnTo>
                  <a:lnTo>
                    <a:pt x="6553324" y="2733212"/>
                  </a:lnTo>
                  <a:lnTo>
                    <a:pt x="6545011" y="2687208"/>
                  </a:lnTo>
                  <a:lnTo>
                    <a:pt x="6536066" y="2641426"/>
                  </a:lnTo>
                  <a:lnTo>
                    <a:pt x="6526492" y="2595873"/>
                  </a:lnTo>
                  <a:lnTo>
                    <a:pt x="6516294" y="2550553"/>
                  </a:lnTo>
                  <a:lnTo>
                    <a:pt x="6505477" y="2505470"/>
                  </a:lnTo>
                  <a:lnTo>
                    <a:pt x="6494045" y="2460629"/>
                  </a:lnTo>
                  <a:lnTo>
                    <a:pt x="6482004" y="2416036"/>
                  </a:lnTo>
                  <a:lnTo>
                    <a:pt x="6469358" y="2371694"/>
                  </a:lnTo>
                  <a:lnTo>
                    <a:pt x="6456112" y="2327608"/>
                  </a:lnTo>
                  <a:lnTo>
                    <a:pt x="6442270" y="2283784"/>
                  </a:lnTo>
                  <a:lnTo>
                    <a:pt x="6427838" y="2240225"/>
                  </a:lnTo>
                  <a:lnTo>
                    <a:pt x="6412819" y="2196937"/>
                  </a:lnTo>
                  <a:lnTo>
                    <a:pt x="6397219" y="2153924"/>
                  </a:lnTo>
                  <a:lnTo>
                    <a:pt x="6381042" y="2111192"/>
                  </a:lnTo>
                  <a:lnTo>
                    <a:pt x="6364293" y="2068743"/>
                  </a:lnTo>
                  <a:lnTo>
                    <a:pt x="6346977" y="2026585"/>
                  </a:lnTo>
                  <a:lnTo>
                    <a:pt x="6329099" y="1984720"/>
                  </a:lnTo>
                  <a:lnTo>
                    <a:pt x="6310662" y="1943154"/>
                  </a:lnTo>
                  <a:lnTo>
                    <a:pt x="6291672" y="1901892"/>
                  </a:lnTo>
                  <a:lnTo>
                    <a:pt x="6272134" y="1860937"/>
                  </a:lnTo>
                  <a:lnTo>
                    <a:pt x="6252053" y="1820296"/>
                  </a:lnTo>
                  <a:lnTo>
                    <a:pt x="6231432" y="1779973"/>
                  </a:lnTo>
                  <a:lnTo>
                    <a:pt x="6210277" y="1739971"/>
                  </a:lnTo>
                  <a:lnTo>
                    <a:pt x="6188592" y="1700297"/>
                  </a:lnTo>
                  <a:lnTo>
                    <a:pt x="6166382" y="1660955"/>
                  </a:lnTo>
                  <a:lnTo>
                    <a:pt x="6143653" y="1621949"/>
                  </a:lnTo>
                  <a:lnTo>
                    <a:pt x="6120408" y="1583284"/>
                  </a:lnTo>
                  <a:lnTo>
                    <a:pt x="6096652" y="1544965"/>
                  </a:lnTo>
                  <a:lnTo>
                    <a:pt x="6072390" y="1506996"/>
                  </a:lnTo>
                  <a:lnTo>
                    <a:pt x="6047626" y="1469383"/>
                  </a:lnTo>
                  <a:lnTo>
                    <a:pt x="6022366" y="1432130"/>
                  </a:lnTo>
                  <a:lnTo>
                    <a:pt x="5996615" y="1395242"/>
                  </a:lnTo>
                  <a:lnTo>
                    <a:pt x="5970375" y="1358723"/>
                  </a:lnTo>
                  <a:lnTo>
                    <a:pt x="5943654" y="1322579"/>
                  </a:lnTo>
                  <a:lnTo>
                    <a:pt x="5916455" y="1286813"/>
                  </a:lnTo>
                  <a:lnTo>
                    <a:pt x="5888782" y="1251431"/>
                  </a:lnTo>
                  <a:lnTo>
                    <a:pt x="5860641" y="1216437"/>
                  </a:lnTo>
                  <a:lnTo>
                    <a:pt x="5832037" y="1181836"/>
                  </a:lnTo>
                  <a:lnTo>
                    <a:pt x="5802974" y="1147633"/>
                  </a:lnTo>
                  <a:lnTo>
                    <a:pt x="5773456" y="1113832"/>
                  </a:lnTo>
                  <a:lnTo>
                    <a:pt x="5743489" y="1080438"/>
                  </a:lnTo>
                  <a:lnTo>
                    <a:pt x="5713077" y="1047456"/>
                  </a:lnTo>
                  <a:lnTo>
                    <a:pt x="5682225" y="1014891"/>
                  </a:lnTo>
                  <a:lnTo>
                    <a:pt x="5650938" y="982747"/>
                  </a:lnTo>
                  <a:lnTo>
                    <a:pt x="5619220" y="951029"/>
                  </a:lnTo>
                  <a:lnTo>
                    <a:pt x="5587076" y="919742"/>
                  </a:lnTo>
                  <a:lnTo>
                    <a:pt x="5554511" y="888890"/>
                  </a:lnTo>
                  <a:lnTo>
                    <a:pt x="5521529" y="858478"/>
                  </a:lnTo>
                  <a:lnTo>
                    <a:pt x="5488135" y="828511"/>
                  </a:lnTo>
                  <a:lnTo>
                    <a:pt x="5454334" y="798993"/>
                  </a:lnTo>
                  <a:lnTo>
                    <a:pt x="5420131" y="769930"/>
                  </a:lnTo>
                  <a:lnTo>
                    <a:pt x="5385530" y="741326"/>
                  </a:lnTo>
                  <a:lnTo>
                    <a:pt x="5350536" y="713185"/>
                  </a:lnTo>
                  <a:lnTo>
                    <a:pt x="5315154" y="685512"/>
                  </a:lnTo>
                  <a:lnTo>
                    <a:pt x="5279388" y="658313"/>
                  </a:lnTo>
                  <a:lnTo>
                    <a:pt x="5243244" y="631592"/>
                  </a:lnTo>
                  <a:lnTo>
                    <a:pt x="5206725" y="605352"/>
                  </a:lnTo>
                  <a:lnTo>
                    <a:pt x="5169837" y="579601"/>
                  </a:lnTo>
                  <a:lnTo>
                    <a:pt x="5132584" y="554341"/>
                  </a:lnTo>
                  <a:lnTo>
                    <a:pt x="5094971" y="529577"/>
                  </a:lnTo>
                  <a:lnTo>
                    <a:pt x="5057002" y="505315"/>
                  </a:lnTo>
                  <a:lnTo>
                    <a:pt x="5018683" y="481559"/>
                  </a:lnTo>
                  <a:lnTo>
                    <a:pt x="4980018" y="458314"/>
                  </a:lnTo>
                  <a:lnTo>
                    <a:pt x="4941012" y="435585"/>
                  </a:lnTo>
                  <a:lnTo>
                    <a:pt x="4901670" y="413375"/>
                  </a:lnTo>
                  <a:lnTo>
                    <a:pt x="4861996" y="391690"/>
                  </a:lnTo>
                  <a:lnTo>
                    <a:pt x="4821994" y="370535"/>
                  </a:lnTo>
                  <a:lnTo>
                    <a:pt x="4781671" y="349914"/>
                  </a:lnTo>
                  <a:lnTo>
                    <a:pt x="4741030" y="329833"/>
                  </a:lnTo>
                  <a:lnTo>
                    <a:pt x="4700075" y="310295"/>
                  </a:lnTo>
                  <a:lnTo>
                    <a:pt x="4658813" y="291305"/>
                  </a:lnTo>
                  <a:lnTo>
                    <a:pt x="4617247" y="272868"/>
                  </a:lnTo>
                  <a:lnTo>
                    <a:pt x="4575382" y="254990"/>
                  </a:lnTo>
                  <a:lnTo>
                    <a:pt x="4533224" y="237674"/>
                  </a:lnTo>
                  <a:lnTo>
                    <a:pt x="4490775" y="220925"/>
                  </a:lnTo>
                  <a:lnTo>
                    <a:pt x="4448043" y="204748"/>
                  </a:lnTo>
                  <a:lnTo>
                    <a:pt x="4405030" y="189148"/>
                  </a:lnTo>
                  <a:lnTo>
                    <a:pt x="4361742" y="174129"/>
                  </a:lnTo>
                  <a:lnTo>
                    <a:pt x="4318183" y="159697"/>
                  </a:lnTo>
                  <a:lnTo>
                    <a:pt x="4274359" y="145855"/>
                  </a:lnTo>
                  <a:lnTo>
                    <a:pt x="4230273" y="132609"/>
                  </a:lnTo>
                  <a:lnTo>
                    <a:pt x="4185931" y="119963"/>
                  </a:lnTo>
                  <a:lnTo>
                    <a:pt x="4141338" y="107922"/>
                  </a:lnTo>
                  <a:lnTo>
                    <a:pt x="4096497" y="96490"/>
                  </a:lnTo>
                  <a:lnTo>
                    <a:pt x="4051414" y="85673"/>
                  </a:lnTo>
                  <a:lnTo>
                    <a:pt x="4006094" y="75475"/>
                  </a:lnTo>
                  <a:lnTo>
                    <a:pt x="3960541" y="65901"/>
                  </a:lnTo>
                  <a:lnTo>
                    <a:pt x="3914759" y="56956"/>
                  </a:lnTo>
                  <a:lnTo>
                    <a:pt x="3868755" y="48643"/>
                  </a:lnTo>
                  <a:lnTo>
                    <a:pt x="3822531" y="40969"/>
                  </a:lnTo>
                  <a:lnTo>
                    <a:pt x="3776093" y="33937"/>
                  </a:lnTo>
                  <a:lnTo>
                    <a:pt x="3729447" y="27552"/>
                  </a:lnTo>
                  <a:lnTo>
                    <a:pt x="3682595" y="21820"/>
                  </a:lnTo>
                  <a:lnTo>
                    <a:pt x="3635544" y="16744"/>
                  </a:lnTo>
                  <a:lnTo>
                    <a:pt x="3588297" y="12330"/>
                  </a:lnTo>
                  <a:lnTo>
                    <a:pt x="3540860" y="8582"/>
                  </a:lnTo>
                  <a:lnTo>
                    <a:pt x="3493238" y="5505"/>
                  </a:lnTo>
                  <a:lnTo>
                    <a:pt x="3445434" y="3103"/>
                  </a:lnTo>
                  <a:lnTo>
                    <a:pt x="3397454" y="1382"/>
                  </a:lnTo>
                  <a:lnTo>
                    <a:pt x="3349302" y="346"/>
                  </a:lnTo>
                  <a:lnTo>
                    <a:pt x="3300984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1311401" y="12700"/>
              <a:ext cx="9569195" cy="6845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4384" y="2430779"/>
              <a:ext cx="1594485" cy="18542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21652" y="2571157"/>
            <a:ext cx="3997569" cy="12689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" algn="ctr">
              <a:spcBef>
                <a:spcPts val="75"/>
              </a:spcBef>
            </a:pPr>
            <a:r>
              <a:rPr lang="en-US" sz="2700" spc="-8" dirty="0">
                <a:solidFill>
                  <a:srgbClr val="FFFF00"/>
                </a:solidFill>
              </a:rPr>
              <a:t>Welcome the </a:t>
            </a:r>
            <a:r>
              <a:rPr lang="en-US" sz="2700" spc="-8" dirty="0" err="1">
                <a:solidFill>
                  <a:srgbClr val="FFFF00"/>
                </a:solidFill>
              </a:rPr>
              <a:t>Amrut</a:t>
            </a:r>
            <a:r>
              <a:rPr lang="en-US" sz="2700" spc="-8" dirty="0">
                <a:solidFill>
                  <a:srgbClr val="FFFF00"/>
                </a:solidFill>
              </a:rPr>
              <a:t> </a:t>
            </a:r>
            <a:r>
              <a:rPr lang="en-US" sz="2700" spc="-8" dirty="0" err="1">
                <a:solidFill>
                  <a:srgbClr val="FFFF00"/>
                </a:solidFill>
              </a:rPr>
              <a:t>Kal</a:t>
            </a:r>
            <a:r>
              <a:rPr lang="en-US" sz="2700" spc="-8" dirty="0">
                <a:solidFill>
                  <a:srgbClr val="FFFF00"/>
                </a:solidFill>
              </a:rPr>
              <a:t> of Command Irrigation</a:t>
            </a:r>
            <a:br>
              <a:rPr lang="en-IN" sz="2700" spc="-8" dirty="0">
                <a:solidFill>
                  <a:srgbClr val="FFFF00"/>
                </a:solidFill>
              </a:rPr>
            </a:br>
            <a:endParaRPr sz="2700" spc="-8" dirty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50651" y="1053776"/>
            <a:ext cx="1274781" cy="1489038"/>
            <a:chOff x="3954838" y="1142552"/>
            <a:chExt cx="1274781" cy="1489038"/>
          </a:xfrm>
        </p:grpSpPr>
        <p:grpSp>
          <p:nvGrpSpPr>
            <p:cNvPr id="10" name="Group 9"/>
            <p:cNvGrpSpPr/>
            <p:nvPr/>
          </p:nvGrpSpPr>
          <p:grpSpPr>
            <a:xfrm>
              <a:off x="4011317" y="1142552"/>
              <a:ext cx="1121484" cy="996426"/>
              <a:chOff x="4011317" y="1142552"/>
              <a:chExt cx="1121484" cy="996426"/>
            </a:xfrm>
          </p:grpSpPr>
          <p:sp>
            <p:nvSpPr>
              <p:cNvPr id="16" name="object 45"/>
              <p:cNvSpPr/>
              <p:nvPr/>
            </p:nvSpPr>
            <p:spPr>
              <a:xfrm>
                <a:off x="4011317" y="1219200"/>
                <a:ext cx="1121484" cy="91977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object 37"/>
              <p:cNvSpPr/>
              <p:nvPr/>
            </p:nvSpPr>
            <p:spPr>
              <a:xfrm>
                <a:off x="4249330" y="1142552"/>
                <a:ext cx="685799" cy="15329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954838" y="2115223"/>
              <a:ext cx="1274781" cy="516367"/>
              <a:chOff x="3954838" y="2115223"/>
              <a:chExt cx="1274781" cy="516367"/>
            </a:xfrm>
          </p:grpSpPr>
          <p:sp>
            <p:nvSpPr>
              <p:cNvPr id="14" name="object 54"/>
              <p:cNvSpPr/>
              <p:nvPr/>
            </p:nvSpPr>
            <p:spPr>
              <a:xfrm>
                <a:off x="4011317" y="2115223"/>
                <a:ext cx="1161826" cy="33079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object 55"/>
              <p:cNvSpPr/>
              <p:nvPr/>
            </p:nvSpPr>
            <p:spPr>
              <a:xfrm>
                <a:off x="3954838" y="2316930"/>
                <a:ext cx="1274781" cy="31466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78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D099171-8565-38D3-223E-C48429DB0DB1}"/>
              </a:ext>
            </a:extLst>
          </p:cNvPr>
          <p:cNvGrpSpPr/>
          <p:nvPr/>
        </p:nvGrpSpPr>
        <p:grpSpPr>
          <a:xfrm>
            <a:off x="408373" y="442127"/>
            <a:ext cx="8451543" cy="3694867"/>
            <a:chOff x="130529" y="1131019"/>
            <a:chExt cx="11542946" cy="55552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F772BE-6653-7D58-ED72-E6DC1781201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0529" y="1131019"/>
              <a:ext cx="3875864" cy="26742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2AABD2-2232-DEE1-408B-3C35591BF20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078922" y="1131019"/>
              <a:ext cx="3979368" cy="26742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Content Placeholder 3">
              <a:extLst>
                <a:ext uri="{FF2B5EF4-FFF2-40B4-BE49-F238E27FC236}">
                  <a16:creationId xmlns:a16="http://schemas.microsoft.com/office/drawing/2014/main" id="{5264CAFA-E856-546C-05B9-314877A20264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756" y="3914564"/>
              <a:ext cx="3064733" cy="277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3A079D-9897-40C1-446A-ACBA9AEE3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203"/>
            <a:stretch/>
          </p:blipFill>
          <p:spPr>
            <a:xfrm>
              <a:off x="8045019" y="3914564"/>
              <a:ext cx="3628456" cy="27717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FB4A82-9959-CAB2-1647-98685D7B9603}"/>
              </a:ext>
            </a:extLst>
          </p:cNvPr>
          <p:cNvSpPr txBox="1"/>
          <p:nvPr/>
        </p:nvSpPr>
        <p:spPr>
          <a:xfrm>
            <a:off x="6416559" y="858512"/>
            <a:ext cx="2310191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Water Governance ?</a:t>
            </a:r>
          </a:p>
          <a:p>
            <a:r>
              <a:rPr lang="en-US" dirty="0"/>
              <a:t>Water Use Efficiency ?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372862" y="2352582"/>
            <a:ext cx="3480047" cy="179279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wrap="square" lIns="0" tIns="129540" rIns="0" bIns="0" rtlCol="0">
            <a:spAutoFit/>
          </a:bodyPr>
          <a:lstStyle/>
          <a:p>
            <a:pPr marL="360363" marR="3810" indent="-268288">
              <a:buFont typeface="Arial" panose="020B0604020202020204" pitchFamily="34" charset="0"/>
              <a:buChar char="•"/>
            </a:pPr>
            <a:r>
              <a:rPr lang="en-IN" sz="1350" spc="-4" dirty="0"/>
              <a:t>CLU : Urban Commands</a:t>
            </a:r>
          </a:p>
          <a:p>
            <a:pPr marL="360363" marR="3810" indent="-268288">
              <a:buFont typeface="Arial" panose="020B0604020202020204" pitchFamily="34" charset="0"/>
              <a:buChar char="•"/>
            </a:pPr>
            <a:r>
              <a:rPr sz="1350" spc="-4" dirty="0"/>
              <a:t>Unreliability </a:t>
            </a:r>
            <a:r>
              <a:rPr sz="1350" dirty="0"/>
              <a:t>and </a:t>
            </a:r>
            <a:r>
              <a:rPr sz="1350" spc="-4" dirty="0"/>
              <a:t>no control in </a:t>
            </a:r>
            <a:r>
              <a:rPr sz="1350" spc="-8" dirty="0"/>
              <a:t>water flows</a:t>
            </a:r>
            <a:endParaRPr lang="en-US" sz="1350" spc="-8" dirty="0"/>
          </a:p>
          <a:p>
            <a:pPr marL="360363" indent="-268288">
              <a:buFont typeface="Arial" panose="020B0604020202020204" pitchFamily="34" charset="0"/>
              <a:buChar char="•"/>
            </a:pPr>
            <a:r>
              <a:rPr lang="en-US" sz="1350" spc="-8" dirty="0"/>
              <a:t>No </a:t>
            </a:r>
            <a:r>
              <a:rPr lang="en-IN" sz="1350" dirty="0"/>
              <a:t>control </a:t>
            </a:r>
            <a:r>
              <a:rPr lang="en-IN" sz="1350" spc="-4" dirty="0"/>
              <a:t>over timing and quantum: Supply Based Excessive use of </a:t>
            </a:r>
            <a:r>
              <a:rPr lang="en-IN" sz="1350" spc="-8" dirty="0"/>
              <a:t>water </a:t>
            </a:r>
            <a:r>
              <a:rPr lang="en-IN" sz="1350" spc="-4" dirty="0"/>
              <a:t>: low</a:t>
            </a:r>
            <a:r>
              <a:rPr lang="en-IN" sz="1350" spc="86" dirty="0"/>
              <a:t> </a:t>
            </a:r>
            <a:r>
              <a:rPr lang="en-IN" sz="1350" spc="-4" dirty="0"/>
              <a:t>productivity, Mono Cropping</a:t>
            </a:r>
          </a:p>
          <a:p>
            <a:pPr marL="360363" indent="-268288">
              <a:buFont typeface="Arial" panose="020B0604020202020204" pitchFamily="34" charset="0"/>
              <a:buChar char="•"/>
            </a:pPr>
            <a:r>
              <a:rPr lang="en-IN" sz="1350" spc="-4" dirty="0"/>
              <a:t>WUE 35 %</a:t>
            </a:r>
            <a:endParaRPr lang="en-IN" sz="1350" dirty="0"/>
          </a:p>
          <a:p>
            <a:pPr marL="360363" indent="-268288">
              <a:buFont typeface="Arial" panose="020B0604020202020204" pitchFamily="34" charset="0"/>
              <a:buChar char="•"/>
            </a:pPr>
            <a:r>
              <a:rPr lang="en-IN" sz="1350" spc="-4" dirty="0"/>
              <a:t>Excessive use of </a:t>
            </a:r>
            <a:r>
              <a:rPr lang="en-IN" sz="1350" spc="-8" dirty="0"/>
              <a:t>water </a:t>
            </a:r>
            <a:r>
              <a:rPr lang="en-IN" sz="1350" spc="-4" dirty="0"/>
              <a:t>: infertility of soils, Salinity  and alkaline</a:t>
            </a:r>
            <a:r>
              <a:rPr lang="en-IN" sz="1350" spc="184" dirty="0"/>
              <a:t> </a:t>
            </a:r>
            <a:r>
              <a:rPr lang="en-IN" sz="1350" spc="-4" dirty="0"/>
              <a:t>soils</a:t>
            </a:r>
            <a:endParaRPr lang="en-IN" sz="1350" dirty="0"/>
          </a:p>
        </p:txBody>
      </p:sp>
    </p:spTree>
    <p:extLst>
      <p:ext uri="{BB962C8B-B14F-4D97-AF65-F5344CB8AC3E}">
        <p14:creationId xmlns:p14="http://schemas.microsoft.com/office/powerpoint/2010/main" val="2134353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539143"/>
              </p:ext>
            </p:extLst>
          </p:nvPr>
        </p:nvGraphicFramePr>
        <p:xfrm>
          <a:off x="203959" y="541452"/>
          <a:ext cx="8646128" cy="43904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35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1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8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3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Plan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/>
                        <a:t>Irrigation Area Created </a:t>
                      </a:r>
                    </a:p>
                    <a:p>
                      <a:pPr algn="ctr" fontAlgn="t"/>
                      <a:r>
                        <a:rPr lang="en-US" sz="1200" u="none" strike="noStrike" dirty="0"/>
                        <a:t>Under all sources /all Projects/Schemes of Union and State</a:t>
                      </a:r>
                    </a:p>
                    <a:p>
                      <a:pPr algn="ctr" fontAlgn="t"/>
                      <a:r>
                        <a:rPr lang="en-IN" sz="1200" u="none" strike="noStrike" dirty="0" err="1">
                          <a:solidFill>
                            <a:srgbClr val="FFFF00"/>
                          </a:solidFill>
                        </a:rPr>
                        <a:t>Mha</a:t>
                      </a:r>
                      <a:endParaRPr lang="en-IN" sz="1200" u="none" strike="noStrike" dirty="0">
                        <a:solidFill>
                          <a:srgbClr val="FFFF00"/>
                        </a:solidFill>
                      </a:endParaRPr>
                    </a:p>
                    <a:p>
                      <a:pPr algn="ctr" fontAlgn="t"/>
                      <a:r>
                        <a:rPr lang="en-IN" sz="1200" u="none" strike="noStrike" dirty="0">
                          <a:solidFill>
                            <a:schemeClr val="bg1"/>
                          </a:solidFill>
                        </a:rPr>
                        <a:t>Source: CWC</a:t>
                      </a:r>
                      <a:r>
                        <a:rPr lang="en-IN" sz="1200" u="none" strike="noStrike" baseline="0" dirty="0">
                          <a:solidFill>
                            <a:schemeClr val="bg1"/>
                          </a:solidFill>
                        </a:rPr>
                        <a:t> Data </a:t>
                      </a:r>
                    </a:p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 Under AIBP: </a:t>
                      </a:r>
                      <a:r>
                        <a:rPr lang="en-IN" sz="12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AIBP Master data)</a:t>
                      </a:r>
                      <a:endParaRPr lang="en-US" sz="1200" b="1" i="0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/>
                        <a:t>Last Mile</a:t>
                      </a:r>
                      <a:r>
                        <a:rPr lang="en-US" sz="1600" u="none" strike="noStrike" baseline="0" dirty="0"/>
                        <a:t> Connectivity</a:t>
                      </a:r>
                    </a:p>
                    <a:p>
                      <a:pPr algn="ctr" fontAlgn="t"/>
                      <a:r>
                        <a:rPr lang="en-US" sz="1200" u="none" strike="noStrike" dirty="0"/>
                        <a:t>CCA covered under CADWM program </a:t>
                      </a:r>
                    </a:p>
                    <a:p>
                      <a:pPr algn="ctr" fontAlgn="t"/>
                      <a:r>
                        <a:rPr lang="en-IN" sz="1200" u="none" strike="noStrike" dirty="0" err="1">
                          <a:solidFill>
                            <a:srgbClr val="FFFF00"/>
                          </a:solidFill>
                        </a:rPr>
                        <a:t>Mha</a:t>
                      </a:r>
                      <a:endParaRPr lang="en-IN" sz="1200" u="none" strike="noStrike" dirty="0">
                        <a:solidFill>
                          <a:srgbClr val="FFFF00"/>
                        </a:solidFill>
                      </a:endParaRPr>
                    </a:p>
                    <a:p>
                      <a:pPr algn="ctr" fontAlgn="t"/>
                      <a:r>
                        <a:rPr lang="en-IN" sz="1200" u="none" strike="noStrike" dirty="0">
                          <a:solidFill>
                            <a:schemeClr val="bg1"/>
                          </a:solidFill>
                        </a:rPr>
                        <a:t>Source: CADWM Wing Master data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5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1951-1974 [23 years]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44.20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Data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9538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</a:rPr>
                        <a:t>CAD Program Start (1974-75)</a:t>
                      </a:r>
                    </a:p>
                    <a:p>
                      <a:pPr algn="r" fontAlgn="b"/>
                      <a:r>
                        <a:rPr lang="en-US" sz="1400" u="none" strike="noStrike" dirty="0"/>
                        <a:t>V Plan(1974-78), Annual  Plan(1978-80), VI Plan(1980-85), VII Plan(1985-90), Annual  Plan(1990-92), VIII Plan(1992-97)   </a:t>
                      </a:r>
                      <a:r>
                        <a:rPr lang="en-US" sz="1400" b="1" u="none" strike="noStrike" dirty="0"/>
                        <a:t>[23 years]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u="none" strike="noStrike" dirty="0"/>
                    </a:p>
                    <a:p>
                      <a:pPr algn="ctr" fontAlgn="ctr"/>
                      <a:r>
                        <a:rPr lang="en-US" sz="2000" u="none" strike="noStrike" dirty="0"/>
                        <a:t>42.1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/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</a:rPr>
                        <a:t>AIBP Start in 1996-97</a:t>
                      </a:r>
                    </a:p>
                    <a:p>
                      <a:pPr algn="ctr" fontAlgn="b"/>
                      <a:r>
                        <a:rPr lang="en-US" sz="1400" u="none" strike="noStrike" dirty="0"/>
                        <a:t>IX Plan(1997-02), X Plan(2002-07), XI Plan(2007-12), XII Plan (2012-17)</a:t>
                      </a:r>
                    </a:p>
                    <a:p>
                      <a:pPr algn="r" fontAlgn="b"/>
                      <a:r>
                        <a:rPr lang="en-US" sz="1400" b="1" u="none" strike="noStrike" dirty="0"/>
                        <a:t>[20 years]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27.2 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(9.4)</a:t>
                      </a:r>
                      <a:endParaRPr lang="en-US" sz="20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8.1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49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PMKSY Start in 2015-16- 99 projects</a:t>
                      </a: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17-18 to 21-22   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[5 years]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2000" b="0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(1.7)</a:t>
                      </a:r>
                      <a:endParaRPr lang="en-US" sz="2000" b="0" i="0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1.1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418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2000" b="0" i="0" u="none" strike="noStrike" cap="none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Total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2000" b="0" i="0" u="none" strike="noStrike" cap="none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69.3 </a:t>
                      </a:r>
                      <a:r>
                        <a:rPr lang="en-IN" sz="2000" b="0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(11.1)</a:t>
                      </a:r>
                      <a:endParaRPr lang="en-US" sz="2000" b="0" i="0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2000" b="0" i="0" u="none" strike="noStrike" cap="none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23.2 </a:t>
                      </a:r>
                      <a:r>
                        <a:rPr lang="en-IN" sz="2000" b="0" i="0" u="none" strike="noStrike" cap="none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(33.47%)</a:t>
                      </a:r>
                      <a:endParaRPr lang="en-US" sz="2000" b="0" i="0" u="none" strike="noStrike" cap="none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9C34443-AA99-09C1-B22F-3F6B55E2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666" y="59277"/>
            <a:ext cx="7343421" cy="400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Last Mile Connectivity  is only ~50%, Room for Modernization 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2894120" y="1953087"/>
            <a:ext cx="887767" cy="2902998"/>
          </a:xfrm>
          <a:prstGeom prst="rightBrace">
            <a:avLst>
              <a:gd name="adj1" fmla="val 8333"/>
              <a:gd name="adj2" fmla="val 917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656555" y="1981200"/>
            <a:ext cx="887767" cy="2902998"/>
          </a:xfrm>
          <a:prstGeom prst="rightBrace">
            <a:avLst>
              <a:gd name="adj1" fmla="val 8333"/>
              <a:gd name="adj2" fmla="val 917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1BB11-8D03-4CDB-4445-5CA0DFBE9A5E}"/>
              </a:ext>
            </a:extLst>
          </p:cNvPr>
          <p:cNvSpPr txBox="1"/>
          <p:nvPr/>
        </p:nvSpPr>
        <p:spPr>
          <a:xfrm>
            <a:off x="203959" y="139817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45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3287" y="270308"/>
            <a:ext cx="8458200" cy="400050"/>
          </a:xfrm>
        </p:spPr>
        <p:txBody>
          <a:bodyPr/>
          <a:lstStyle/>
          <a:p>
            <a:r>
              <a:rPr lang="en-US" dirty="0"/>
              <a:t>CADWM  Program :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CADWM is not Infrastructure project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42900" y="887052"/>
            <a:ext cx="8458200" cy="1910578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US" sz="1600" b="1" dirty="0">
                <a:latin typeface="+mj-lt"/>
              </a:rPr>
              <a:t>CADWM (Launched in 1974-75 , Restructured in 2004 as CADWM) with an objective: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Source Independent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Target last mile Connectivity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Enhance water use efficiency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Increase agricultural  production and productivity 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Sustainability through Participatory  Irrigation Management (PIM)</a:t>
            </a:r>
          </a:p>
          <a:p>
            <a:pPr marL="558800" lvl="1" indent="0">
              <a:spcBef>
                <a:spcPct val="0"/>
              </a:spcBef>
              <a:buClr>
                <a:srgbClr val="007600"/>
              </a:buClr>
              <a:buNone/>
            </a:pP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9E808-3F55-3A95-AB12-3086AF7FD09C}"/>
              </a:ext>
            </a:extLst>
          </p:cNvPr>
          <p:cNvSpPr txBox="1"/>
          <p:nvPr/>
        </p:nvSpPr>
        <p:spPr>
          <a:xfrm>
            <a:off x="342900" y="2852754"/>
            <a:ext cx="8458200" cy="20313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600" b="1" dirty="0">
                <a:latin typeface="+mj-lt"/>
              </a:rPr>
              <a:t>Methodology  in order :</a:t>
            </a:r>
          </a:p>
          <a:p>
            <a:pPr marL="846138" lvl="1" indent="-401638">
              <a:spcBef>
                <a:spcPct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600" b="1" dirty="0">
                <a:latin typeface="+mj-lt"/>
              </a:rPr>
              <a:t>Institutional</a:t>
            </a:r>
            <a:r>
              <a:rPr lang="en-US" sz="1600" dirty="0">
                <a:latin typeface="+mj-lt"/>
              </a:rPr>
              <a:t>: CADA Authorities for Multidisciplinary, integrated and well-coordinated       development of Command Area</a:t>
            </a:r>
          </a:p>
          <a:p>
            <a:pPr marL="846138" lvl="1" indent="-401638">
              <a:spcBef>
                <a:spcPct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IN" sz="1600" b="1" dirty="0">
                <a:latin typeface="+mj-lt"/>
              </a:rPr>
              <a:t>Legal</a:t>
            </a:r>
            <a:r>
              <a:rPr lang="en-IN" sz="1600" dirty="0">
                <a:latin typeface="+mj-lt"/>
              </a:rPr>
              <a:t>: PIM Promotion </a:t>
            </a:r>
            <a:endParaRPr lang="en-US" sz="1600" dirty="0">
              <a:latin typeface="+mj-lt"/>
            </a:endParaRPr>
          </a:p>
          <a:p>
            <a:pPr marL="846138" lvl="1" indent="-401638">
              <a:spcBef>
                <a:spcPct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600" b="1" dirty="0">
                <a:latin typeface="+mj-lt"/>
              </a:rPr>
              <a:t>Non structural</a:t>
            </a:r>
            <a:r>
              <a:rPr lang="en-US" sz="1600" dirty="0">
                <a:latin typeface="+mj-lt"/>
              </a:rPr>
              <a:t> : Social Engineering and not Civil Engineering, to take over</a:t>
            </a:r>
          </a:p>
          <a:p>
            <a:pPr marL="846138" lvl="1" indent="-401638">
              <a:spcBef>
                <a:spcPct val="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600" b="1" dirty="0">
                <a:latin typeface="+mj-lt"/>
              </a:rPr>
              <a:t>Structural</a:t>
            </a:r>
            <a:r>
              <a:rPr lang="en-US" sz="1600" dirty="0">
                <a:latin typeface="+mj-lt"/>
              </a:rPr>
              <a:t>: Adequate delivery system of irrigation water from canal outlet up to farmers’ fields, Water logging, Drainage, System Deficiency (4.25 </a:t>
            </a:r>
            <a:r>
              <a:rPr lang="en-US" sz="1600" dirty="0" err="1">
                <a:latin typeface="+mj-lt"/>
              </a:rPr>
              <a:t>cumec</a:t>
            </a:r>
            <a:r>
              <a:rPr lang="en-US" sz="1600" dirty="0">
                <a:latin typeface="+mj-lt"/>
              </a:rPr>
              <a:t>!!)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35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593" y="743193"/>
            <a:ext cx="7642272" cy="348172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/>
            <a:r>
              <a:rPr lang="en-US" sz="2200" dirty="0"/>
              <a:t>GW Based Irrigation Bubble</a:t>
            </a:r>
            <a:endParaRPr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2942A-1FE5-43F6-FB52-DB1F61ADC6FF}"/>
              </a:ext>
            </a:extLst>
          </p:cNvPr>
          <p:cNvSpPr txBox="1"/>
          <p:nvPr/>
        </p:nvSpPr>
        <p:spPr>
          <a:xfrm>
            <a:off x="350716" y="1211915"/>
            <a:ext cx="3768523" cy="31854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227648" marR="4286" indent="-218599" algn="just">
              <a:lnSpc>
                <a:spcPct val="150000"/>
              </a:lnSpc>
              <a:spcBef>
                <a:spcPts val="34"/>
              </a:spcBef>
              <a:buChar char="•"/>
              <a:tabLst>
                <a:tab pos="228124" algn="l"/>
              </a:tabLst>
            </a:pPr>
            <a:r>
              <a:rPr lang="en-US" sz="2000" spc="-4" dirty="0"/>
              <a:t>For Better Reliability and </a:t>
            </a:r>
            <a:r>
              <a:rPr lang="en-US" sz="2000" dirty="0"/>
              <a:t>productivity</a:t>
            </a:r>
          </a:p>
          <a:p>
            <a:pPr marL="227648" marR="4286" indent="-218599" algn="just">
              <a:lnSpc>
                <a:spcPct val="150000"/>
              </a:lnSpc>
              <a:spcBef>
                <a:spcPts val="34"/>
              </a:spcBef>
              <a:buChar char="•"/>
              <a:tabLst>
                <a:tab pos="228124" algn="l"/>
              </a:tabLst>
            </a:pPr>
            <a:r>
              <a:rPr lang="en-US" sz="2000" dirty="0"/>
              <a:t>High Income crop</a:t>
            </a:r>
          </a:p>
          <a:p>
            <a:pPr marL="227648" marR="4286" indent="-218599" algn="just">
              <a:lnSpc>
                <a:spcPct val="150000"/>
              </a:lnSpc>
              <a:spcBef>
                <a:spcPts val="34"/>
              </a:spcBef>
              <a:buFont typeface="Arial"/>
              <a:buChar char="•"/>
              <a:tabLst>
                <a:tab pos="228124" algn="l"/>
              </a:tabLst>
            </a:pPr>
            <a:r>
              <a:rPr lang="en-US" sz="2000" dirty="0"/>
              <a:t>All  MI Government Schemes/ MI Company  promote GW  Use for MI</a:t>
            </a:r>
          </a:p>
          <a:p>
            <a:pPr marL="227648" marR="4286" indent="-218599" algn="just">
              <a:lnSpc>
                <a:spcPct val="150000"/>
              </a:lnSpc>
              <a:spcBef>
                <a:spcPts val="34"/>
              </a:spcBef>
              <a:buChar char="•"/>
              <a:tabLst>
                <a:tab pos="228124" algn="l"/>
              </a:tabLst>
            </a:pP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455CC-634E-1351-CC27-1FC4A4667A0B}"/>
              </a:ext>
            </a:extLst>
          </p:cNvPr>
          <p:cNvSpPr txBox="1"/>
          <p:nvPr/>
        </p:nvSpPr>
        <p:spPr>
          <a:xfrm>
            <a:off x="4598634" y="123888"/>
            <a:ext cx="4403404" cy="307776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Water Use Efficiency with high duty 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Solar Pumps are Always On !!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BAU is Hydrogeological Environmental threat so Unsustainable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613591-82EA-CEFE-3A23-E7AFE51B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0" y="1221502"/>
            <a:ext cx="266700" cy="26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593" y="221253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7760" t="42667" r="36256" b="31488"/>
          <a:stretch>
            <a:fillRect/>
          </a:stretch>
        </p:blipFill>
        <p:spPr bwMode="auto">
          <a:xfrm>
            <a:off x="4621981" y="3274701"/>
            <a:ext cx="4379976" cy="138474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368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828217-F8F9-8951-3081-B6021C7084B1}"/>
              </a:ext>
            </a:extLst>
          </p:cNvPr>
          <p:cNvGrpSpPr/>
          <p:nvPr/>
        </p:nvGrpSpPr>
        <p:grpSpPr>
          <a:xfrm>
            <a:off x="683581" y="296117"/>
            <a:ext cx="8077857" cy="4280286"/>
            <a:chOff x="134675" y="32437"/>
            <a:chExt cx="8427092" cy="52804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6F55A6-833D-4AA5-3497-32C5213FAAB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4675" y="32437"/>
              <a:ext cx="4213545" cy="26402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2479BA-0762-0259-14F6-77E31BAF152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220" y="2672661"/>
              <a:ext cx="4213547" cy="26402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9BD0330-9A59-A51B-8CE8-72779AE873C3}"/>
              </a:ext>
            </a:extLst>
          </p:cNvPr>
          <p:cNvSpPr txBox="1"/>
          <p:nvPr/>
        </p:nvSpPr>
        <p:spPr>
          <a:xfrm>
            <a:off x="798990" y="3017526"/>
            <a:ext cx="3436748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zero SW so More 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GW Augment Canals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C83CD-4BFC-16EF-0CAE-93F5366E112D}"/>
              </a:ext>
            </a:extLst>
          </p:cNvPr>
          <p:cNvSpPr txBox="1"/>
          <p:nvPr/>
        </p:nvSpPr>
        <p:spPr>
          <a:xfrm>
            <a:off x="5089271" y="677935"/>
            <a:ext cx="3436748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Empty Canals: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water : Higher Food Cost</a:t>
            </a:r>
          </a:p>
        </p:txBody>
      </p:sp>
    </p:spTree>
    <p:extLst>
      <p:ext uri="{BB962C8B-B14F-4D97-AF65-F5344CB8AC3E}">
        <p14:creationId xmlns:p14="http://schemas.microsoft.com/office/powerpoint/2010/main" val="3604498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D8387DD-9E22-D93D-DD42-85C58A9ECF7B}"/>
              </a:ext>
            </a:extLst>
          </p:cNvPr>
          <p:cNvSpPr txBox="1"/>
          <p:nvPr/>
        </p:nvSpPr>
        <p:spPr>
          <a:xfrm>
            <a:off x="371871" y="3248103"/>
            <a:ext cx="2312132" cy="137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rmAutofit fontScale="25000" lnSpcReduction="20000"/>
          </a:bodyPr>
          <a:lstStyle/>
          <a:p>
            <a:pPr indent="-35560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SzPts val="2000"/>
              <a:buFont typeface="Montserrat Light"/>
            </a:pPr>
            <a:r>
              <a:rPr lang="el-GR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Δ</a:t>
            </a:r>
            <a:r>
              <a:rPr lang="en-IN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, </a:t>
            </a:r>
            <a:r>
              <a:rPr lang="en-US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Duty : </a:t>
            </a:r>
          </a:p>
          <a:p>
            <a:pPr indent="-35560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SzPts val="2000"/>
              <a:buFont typeface="Montserrat Light"/>
            </a:pPr>
            <a:r>
              <a:rPr lang="en-US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Rice/ Sugarcane/ vegetables 1.29 </a:t>
            </a:r>
            <a:r>
              <a:rPr lang="en-US" sz="6400" dirty="0" err="1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lps</a:t>
            </a:r>
            <a:r>
              <a:rPr lang="en-US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/ha, </a:t>
            </a:r>
          </a:p>
          <a:p>
            <a:pPr indent="-35560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SzPts val="2000"/>
              <a:buFont typeface="Montserrat Light"/>
            </a:pPr>
            <a:r>
              <a:rPr lang="en-US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Wheat 0.55 </a:t>
            </a:r>
            <a:r>
              <a:rPr lang="en-US" sz="6400" dirty="0" err="1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lps</a:t>
            </a:r>
            <a:r>
              <a:rPr lang="en-US" sz="6400" dirty="0">
                <a:solidFill>
                  <a:schemeClr val="accent3">
                    <a:lumMod val="50000"/>
                  </a:schemeClr>
                </a:solidFill>
                <a:latin typeface="+mn-lt"/>
                <a:sym typeface="Montserrat Light"/>
              </a:rPr>
              <a:t>/ha</a:t>
            </a:r>
          </a:p>
          <a:p>
            <a:pPr indent="-35560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SzPts val="2000"/>
              <a:buFont typeface="Montserrat Light"/>
            </a:pPr>
            <a:endParaRPr lang="en-US" sz="2000" dirty="0">
              <a:solidFill>
                <a:schemeClr val="dk1"/>
              </a:solidFill>
              <a:latin typeface="+mn-lt"/>
              <a:sym typeface="Montserrat Light"/>
            </a:endParaRPr>
          </a:p>
        </p:txBody>
      </p:sp>
      <p:pic>
        <p:nvPicPr>
          <p:cNvPr id="7" name="Picture 6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D16FDCB0-ECD6-D68C-4CD4-A89A387BE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779" y="189131"/>
            <a:ext cx="5424978" cy="671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3CDA5A-2318-35C2-B1B6-7B372C7021C4}"/>
              </a:ext>
            </a:extLst>
          </p:cNvPr>
          <p:cNvSpPr txBox="1"/>
          <p:nvPr/>
        </p:nvSpPr>
        <p:spPr>
          <a:xfrm>
            <a:off x="371910" y="353422"/>
            <a:ext cx="976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/>
              <a:t>ISSUE 4</a:t>
            </a: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F724949-1DFD-47C4-8964-176BA987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804" y="1144213"/>
            <a:ext cx="2188713" cy="19871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B83A48-2F41-F5D1-714F-C022AE278AAC}"/>
              </a:ext>
            </a:extLst>
          </p:cNvPr>
          <p:cNvGrpSpPr/>
          <p:nvPr/>
        </p:nvGrpSpPr>
        <p:grpSpPr>
          <a:xfrm>
            <a:off x="6007029" y="849240"/>
            <a:ext cx="3004457" cy="4073662"/>
            <a:chOff x="2863780" y="924448"/>
            <a:chExt cx="3004457" cy="40736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6F8FB3-F873-B034-BEE6-B310C0D2A9E1}"/>
                </a:ext>
              </a:extLst>
            </p:cNvPr>
            <p:cNvSpPr txBox="1"/>
            <p:nvPr/>
          </p:nvSpPr>
          <p:spPr>
            <a:xfrm>
              <a:off x="3012683" y="2890869"/>
              <a:ext cx="2622371" cy="1843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rtlCol="0" anchor="t" anchorCtr="0">
              <a:normAutofit fontScale="92500" lnSpcReduction="20000"/>
            </a:bodyPr>
            <a:lstStyle/>
            <a:p>
              <a:pPr indent="-355600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</a:pPr>
              <a:r>
                <a:rPr lang="en-US" sz="1700" dirty="0">
                  <a:solidFill>
                    <a:srgbClr val="C00000"/>
                  </a:solidFill>
                  <a:latin typeface="+mn-lt"/>
                  <a:sym typeface="Montserrat Light"/>
                </a:rPr>
                <a:t>Duty under Gravity Field Channels or </a:t>
              </a:r>
              <a:r>
                <a:rPr lang="en-US" sz="1700" b="1" dirty="0">
                  <a:solidFill>
                    <a:srgbClr val="C00000"/>
                  </a:solidFill>
                  <a:latin typeface="+mn-lt"/>
                  <a:sym typeface="Montserrat Light"/>
                </a:rPr>
                <a:t>piped GW </a:t>
              </a:r>
              <a:r>
                <a:rPr lang="en-US" sz="1700" dirty="0">
                  <a:solidFill>
                    <a:srgbClr val="C00000"/>
                  </a:solidFill>
                  <a:latin typeface="+mn-lt"/>
                  <a:sym typeface="Montserrat Light"/>
                </a:rPr>
                <a:t>Irrigation  20 </a:t>
              </a:r>
              <a:r>
                <a:rPr lang="en-US" sz="1700" dirty="0" err="1">
                  <a:solidFill>
                    <a:srgbClr val="C00000"/>
                  </a:solidFill>
                  <a:latin typeface="+mn-lt"/>
                  <a:sym typeface="Montserrat Light"/>
                </a:rPr>
                <a:t>lps</a:t>
              </a:r>
              <a:r>
                <a:rPr lang="en-US" sz="1700" dirty="0">
                  <a:solidFill>
                    <a:srgbClr val="C00000"/>
                  </a:solidFill>
                  <a:latin typeface="+mn-lt"/>
                  <a:sym typeface="Montserrat Light"/>
                </a:rPr>
                <a:t>/ha. </a:t>
              </a:r>
            </a:p>
            <a:p>
              <a:pPr indent="-355600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</a:pPr>
              <a:r>
                <a:rPr lang="en-US" sz="1700" b="1" dirty="0">
                  <a:solidFill>
                    <a:srgbClr val="C00000"/>
                  </a:solidFill>
                  <a:latin typeface="+mn-lt"/>
                  <a:sym typeface="Montserrat Light"/>
                </a:rPr>
                <a:t>Water is given to soil.  </a:t>
              </a:r>
            </a:p>
            <a:p>
              <a:pPr indent="-355600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</a:pPr>
              <a:r>
                <a:rPr lang="en-US" sz="1700" b="1" dirty="0">
                  <a:solidFill>
                    <a:srgbClr val="C00000"/>
                  </a:solidFill>
                  <a:latin typeface="+mn-lt"/>
                  <a:sym typeface="Montserrat Light"/>
                </a:rPr>
                <a:t>1 </a:t>
              </a:r>
              <a:r>
                <a:rPr lang="en-US" sz="1700" b="1" dirty="0" err="1">
                  <a:solidFill>
                    <a:srgbClr val="C00000"/>
                  </a:solidFill>
                  <a:latin typeface="+mn-lt"/>
                  <a:sym typeface="Montserrat Light"/>
                </a:rPr>
                <a:t>cumec</a:t>
              </a:r>
              <a:r>
                <a:rPr lang="en-US" sz="1700" b="1" dirty="0">
                  <a:solidFill>
                    <a:srgbClr val="C00000"/>
                  </a:solidFill>
                  <a:latin typeface="+mn-lt"/>
                  <a:sym typeface="Montserrat Light"/>
                </a:rPr>
                <a:t>= 50-100 Ha</a:t>
              </a:r>
            </a:p>
            <a:p>
              <a:pPr indent="-355600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</a:pPr>
              <a:r>
                <a:rPr lang="en-US" sz="1700" b="1" dirty="0">
                  <a:solidFill>
                    <a:srgbClr val="C00000"/>
                  </a:solidFill>
                  <a:latin typeface="+mn-lt"/>
                  <a:sym typeface="Montserrat Light"/>
                </a:rPr>
                <a:t>Piped</a:t>
              </a:r>
            </a:p>
            <a:p>
              <a:pPr indent="-355600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  <a:buFont typeface="Montserrat Light"/>
              </a:pPr>
              <a:endParaRPr lang="en-US" sz="2000" dirty="0">
                <a:solidFill>
                  <a:schemeClr val="dk1"/>
                </a:solidFill>
                <a:latin typeface="Montserrat Light"/>
                <a:sym typeface="Montserrat Light"/>
              </a:endParaRPr>
            </a:p>
          </p:txBody>
        </p:sp>
        <p:pic>
          <p:nvPicPr>
            <p:cNvPr id="1030" name="Picture 6" descr="The Knot of Ecological Time: An Outlet, an Election, and an Irrigation  Office – Engagement">
              <a:extLst>
                <a:ext uri="{FF2B5EF4-FFF2-40B4-BE49-F238E27FC236}">
                  <a16:creationId xmlns:a16="http://schemas.microsoft.com/office/drawing/2014/main" id="{5A99A626-48F7-889A-622C-9FC4776E9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683" y="1192163"/>
              <a:ext cx="2698050" cy="160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41707A9-8B4B-7C24-A3ED-B61D60DB0344}"/>
                </a:ext>
              </a:extLst>
            </p:cNvPr>
            <p:cNvSpPr/>
            <p:nvPr/>
          </p:nvSpPr>
          <p:spPr>
            <a:xfrm>
              <a:off x="2863780" y="924448"/>
              <a:ext cx="3004457" cy="4073662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2DAD8C-EFEE-E410-68F8-16A56A2B48CE}"/>
              </a:ext>
            </a:extLst>
          </p:cNvPr>
          <p:cNvGrpSpPr/>
          <p:nvPr/>
        </p:nvGrpSpPr>
        <p:grpSpPr>
          <a:xfrm>
            <a:off x="2922794" y="880707"/>
            <a:ext cx="3004457" cy="4073662"/>
            <a:chOff x="6007029" y="874789"/>
            <a:chExt cx="3004457" cy="4073662"/>
          </a:xfrm>
        </p:grpSpPr>
        <p:pic>
          <p:nvPicPr>
            <p:cNvPr id="1028" name="Picture 4" descr="Drip Irrigation: Full Guide │ Function │ Parts - AGRIVI">
              <a:extLst>
                <a:ext uri="{FF2B5EF4-FFF2-40B4-BE49-F238E27FC236}">
                  <a16:creationId xmlns:a16="http://schemas.microsoft.com/office/drawing/2014/main" id="{E7EDEA28-123F-4EF5-DC17-4EE522439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268" y="1218364"/>
              <a:ext cx="2644040" cy="1823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65E889-5B7C-F9B0-A4AB-D620FF9832B4}"/>
                </a:ext>
              </a:extLst>
            </p:cNvPr>
            <p:cNvSpPr txBox="1"/>
            <p:nvPr/>
          </p:nvSpPr>
          <p:spPr>
            <a:xfrm>
              <a:off x="6174269" y="3116461"/>
              <a:ext cx="2693924" cy="1579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rtlCol="0" anchor="t" anchorCtr="0">
              <a:normAutofit fontScale="62500" lnSpcReduction="20000"/>
            </a:bodyPr>
            <a:lstStyle/>
            <a:p>
              <a:pPr indent="-355600" algn="just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  <a:buFont typeface="Montserrat Light"/>
              </a:pPr>
              <a:r>
                <a:rPr lang="en-US" sz="2300" dirty="0">
                  <a:solidFill>
                    <a:srgbClr val="C00000"/>
                  </a:solidFill>
                  <a:latin typeface="+mn-lt"/>
                  <a:sym typeface="Montserrat Light"/>
                </a:rPr>
                <a:t>Duty for Precise Irrigation system is 0.35 </a:t>
              </a:r>
              <a:r>
                <a:rPr lang="en-US" sz="2300" dirty="0" err="1">
                  <a:solidFill>
                    <a:srgbClr val="C00000"/>
                  </a:solidFill>
                  <a:latin typeface="+mn-lt"/>
                  <a:sym typeface="Montserrat Light"/>
                </a:rPr>
                <a:t>lps</a:t>
              </a:r>
              <a:r>
                <a:rPr lang="en-US" sz="2300" dirty="0">
                  <a:solidFill>
                    <a:srgbClr val="C00000"/>
                  </a:solidFill>
                  <a:latin typeface="+mn-lt"/>
                  <a:sym typeface="Montserrat Light"/>
                </a:rPr>
                <a:t>/ha with 25 m head. </a:t>
              </a:r>
            </a:p>
            <a:p>
              <a:pPr indent="-355600" algn="just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  <a:buFont typeface="Montserrat Light"/>
              </a:pPr>
              <a:r>
                <a:rPr lang="en-US" sz="2300" dirty="0">
                  <a:solidFill>
                    <a:srgbClr val="C00000"/>
                  </a:solidFill>
                  <a:latin typeface="+mn-lt"/>
                  <a:sym typeface="Montserrat Light"/>
                </a:rPr>
                <a:t>Water is given to root. </a:t>
              </a:r>
            </a:p>
            <a:p>
              <a:pPr indent="-355600" algn="just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  <a:buFont typeface="Montserrat Light"/>
              </a:pPr>
              <a:r>
                <a:rPr lang="en-US" sz="2300" dirty="0">
                  <a:solidFill>
                    <a:srgbClr val="C00000"/>
                  </a:solidFill>
                  <a:latin typeface="+mn-lt"/>
                  <a:sym typeface="Montserrat Light"/>
                </a:rPr>
                <a:t>1 </a:t>
              </a:r>
              <a:r>
                <a:rPr lang="en-US" sz="2300" dirty="0" err="1">
                  <a:solidFill>
                    <a:srgbClr val="C00000"/>
                  </a:solidFill>
                  <a:latin typeface="+mn-lt"/>
                  <a:sym typeface="Montserrat Light"/>
                </a:rPr>
                <a:t>cumec</a:t>
              </a:r>
              <a:r>
                <a:rPr lang="en-US" sz="2300" dirty="0">
                  <a:solidFill>
                    <a:srgbClr val="C00000"/>
                  </a:solidFill>
                  <a:latin typeface="+mn-lt"/>
                  <a:sym typeface="Montserrat Light"/>
                </a:rPr>
                <a:t> =2500 ha </a:t>
              </a:r>
            </a:p>
            <a:p>
              <a:pPr indent="-355600" algn="just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  <a:buFont typeface="Montserrat Light"/>
              </a:pPr>
              <a:r>
                <a:rPr lang="en-US" sz="2300" dirty="0">
                  <a:solidFill>
                    <a:srgbClr val="C00000"/>
                  </a:solidFill>
                  <a:latin typeface="+mn-lt"/>
                  <a:sym typeface="Montserrat Light"/>
                </a:rPr>
                <a:t>PPIC</a:t>
              </a:r>
            </a:p>
            <a:p>
              <a:pPr indent="-355600">
                <a:lnSpc>
                  <a:spcPct val="120000"/>
                </a:lnSpc>
                <a:spcBef>
                  <a:spcPts val="600"/>
                </a:spcBef>
                <a:buClr>
                  <a:schemeClr val="accent6"/>
                </a:buClr>
                <a:buSzPts val="2000"/>
                <a:buFont typeface="Montserrat Light"/>
              </a:pPr>
              <a:endParaRPr lang="en-US" sz="2000" dirty="0">
                <a:solidFill>
                  <a:schemeClr val="dk1"/>
                </a:solidFill>
                <a:latin typeface="Montserrat Light"/>
                <a:sym typeface="Montserrat Light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EEF9834-857A-036C-873E-9824211A0ED6}"/>
                </a:ext>
              </a:extLst>
            </p:cNvPr>
            <p:cNvSpPr/>
            <p:nvPr/>
          </p:nvSpPr>
          <p:spPr>
            <a:xfrm>
              <a:off x="6007029" y="874789"/>
              <a:ext cx="3004457" cy="4073662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A38EAE6-D6F5-F3CC-1355-10A36F8C0CAB}"/>
              </a:ext>
            </a:extLst>
          </p:cNvPr>
          <p:cNvSpPr/>
          <p:nvPr/>
        </p:nvSpPr>
        <p:spPr>
          <a:xfrm>
            <a:off x="132514" y="898477"/>
            <a:ext cx="2641377" cy="407366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EB38FAD-B098-CEC8-FBD7-F7A0B2E4BAC3}"/>
              </a:ext>
            </a:extLst>
          </p:cNvPr>
          <p:cNvSpPr txBox="1">
            <a:spLocks/>
          </p:cNvSpPr>
          <p:nvPr/>
        </p:nvSpPr>
        <p:spPr>
          <a:xfrm>
            <a:off x="1348454" y="325193"/>
            <a:ext cx="2190750" cy="4000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On Farm WUE</a:t>
            </a:r>
            <a:endParaRPr lang="en-IN" sz="1800" b="1" dirty="0">
              <a:solidFill>
                <a:schemeClr val="dk1"/>
              </a:solidFill>
              <a:latin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45285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2012</Words>
  <Application>Microsoft Macintosh PowerPoint</Application>
  <PresentationFormat>On-screen Show (16:9)</PresentationFormat>
  <Paragraphs>450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Tahoma</vt:lpstr>
      <vt:lpstr>Arial</vt:lpstr>
      <vt:lpstr>Montserrat Light</vt:lpstr>
      <vt:lpstr>Montserrat</vt:lpstr>
      <vt:lpstr>Times New Roman</vt:lpstr>
      <vt:lpstr>Arial Narrow</vt:lpstr>
      <vt:lpstr>Calibri</vt:lpstr>
      <vt:lpstr>Poppins</vt:lpstr>
      <vt:lpstr>Wingdings</vt:lpstr>
      <vt:lpstr>Volsce template</vt:lpstr>
      <vt:lpstr>प्रधान मंत्री सिंचन क्षेत्र आधुनिकीकरण उपयोजना PMSKAU</vt:lpstr>
      <vt:lpstr>ISSUES OF INDIAN IRRIGATION</vt:lpstr>
      <vt:lpstr>Gravity Based Irrigation</vt:lpstr>
      <vt:lpstr>PowerPoint Presentation</vt:lpstr>
      <vt:lpstr>Last Mile Connectivity  is only ~50%, Room for Modernization </vt:lpstr>
      <vt:lpstr>CADWM  Program : CADWM is not Infrastructure project </vt:lpstr>
      <vt:lpstr>GW Based Irrigation Bubble</vt:lpstr>
      <vt:lpstr>PowerPoint Presentation</vt:lpstr>
      <vt:lpstr>PowerPoint Presentation</vt:lpstr>
      <vt:lpstr>Crop productivity under Gravity Field Channels Irrigation Command</vt:lpstr>
      <vt:lpstr>PowerPoint Presentation</vt:lpstr>
      <vt:lpstr>On Farm Efficiency Holds the key</vt:lpstr>
      <vt:lpstr>Micro-Irrigation </vt:lpstr>
      <vt:lpstr>PowerPoint Presentation</vt:lpstr>
      <vt:lpstr>PowerPoint Presentation</vt:lpstr>
      <vt:lpstr>PowerPoint Presentation</vt:lpstr>
      <vt:lpstr>Irrigation Change in last 50 years  from Engineering approach  to  Management Approach</vt:lpstr>
      <vt:lpstr>Farming today; Any time Any where Smart Irrigation</vt:lpstr>
      <vt:lpstr>PowerPoint Presentation</vt:lpstr>
      <vt:lpstr>PowerPoint Presentation</vt:lpstr>
      <vt:lpstr>PowerPoint Presentation</vt:lpstr>
      <vt:lpstr>SOLUTION</vt:lpstr>
      <vt:lpstr>PowerPoint Presentation</vt:lpstr>
      <vt:lpstr>PowerPoint Presentation</vt:lpstr>
      <vt:lpstr>Water User Society Society Act 1860:  2 Board member from each 300 ha hydraulic unit RMS 1 Council member from 30 ha OMS</vt:lpstr>
      <vt:lpstr>PowerPoint Presentation</vt:lpstr>
      <vt:lpstr>PowerPoint Presentation</vt:lpstr>
      <vt:lpstr>Expansion of Command</vt:lpstr>
      <vt:lpstr>PowerPoint Presentation</vt:lpstr>
      <vt:lpstr>Convergence for Success of Micro-Irrigation on SW</vt:lpstr>
      <vt:lpstr>प्रधान मंत्री सिंचन क्षेत्र आधुनिकीकरण उपयोजना PMSKAU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the Amrut Kal of Command Irrigation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प्रधान मंत्री सिंचन क्षेत्र आधुनिकीकरण परियोजना PMSKAP</dc:title>
  <dc:creator>hp</dc:creator>
  <cp:lastModifiedBy>A Kanwal</cp:lastModifiedBy>
  <cp:revision>345</cp:revision>
  <dcterms:modified xsi:type="dcterms:W3CDTF">2023-05-30T17:35:25Z</dcterms:modified>
</cp:coreProperties>
</file>