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7" r:id="rId2"/>
  </p:sldMasterIdLst>
  <p:notesMasterIdLst>
    <p:notesMasterId r:id="rId23"/>
  </p:notesMasterIdLst>
  <p:sldIdLst>
    <p:sldId id="3584" r:id="rId3"/>
    <p:sldId id="257" r:id="rId4"/>
    <p:sldId id="259" r:id="rId5"/>
    <p:sldId id="3589" r:id="rId6"/>
    <p:sldId id="598" r:id="rId7"/>
    <p:sldId id="633" r:id="rId8"/>
    <p:sldId id="596" r:id="rId9"/>
    <p:sldId id="608" r:id="rId10"/>
    <p:sldId id="609" r:id="rId11"/>
    <p:sldId id="616" r:id="rId12"/>
    <p:sldId id="3577" r:id="rId13"/>
    <p:sldId id="613" r:id="rId14"/>
    <p:sldId id="580" r:id="rId15"/>
    <p:sldId id="622" r:id="rId16"/>
    <p:sldId id="623" r:id="rId17"/>
    <p:sldId id="626" r:id="rId18"/>
    <p:sldId id="630" r:id="rId19"/>
    <p:sldId id="624" r:id="rId20"/>
    <p:sldId id="566" r:id="rId21"/>
    <p:sldId id="61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EFC"/>
    <a:srgbClr val="0000FF"/>
    <a:srgbClr val="FFFFFF"/>
    <a:srgbClr val="FEFAF4"/>
    <a:srgbClr val="AFFFD3"/>
    <a:srgbClr val="A1EDD9"/>
    <a:srgbClr val="3333FF"/>
    <a:srgbClr val="FF66FF"/>
    <a:srgbClr val="0091FE"/>
    <a:srgbClr val="F7C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C0EFA-4988-4A9B-B6AD-CA6E8048613E}" v="60" dt="2023-05-30T10:27:51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GI\Desktop\tem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93598093197755"/>
          <c:y val="6.1309949892627058E-2"/>
          <c:w val="0.84972504093369006"/>
          <c:h val="0.8868712111042949"/>
        </c:manualLayout>
      </c:layout>
      <c:pie3D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798-41EF-A291-8164F2EC86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798-41EF-A291-8164F2EC86D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798-41EF-A291-8164F2EC86DE}"/>
              </c:ext>
            </c:extLst>
          </c:dPt>
          <c:dLbls>
            <c:dLbl>
              <c:idx val="0"/>
              <c:layout>
                <c:manualLayout>
                  <c:x val="-0.16973301493051079"/>
                  <c:y val="-0.323664861646998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89458284927501"/>
                      <c:h val="0.38000255130810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798-41EF-A291-8164F2EC86D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8990156692582"/>
                      <c:h val="0.246886399095411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798-41EF-A291-8164F2EC86DE}"/>
                </c:ext>
              </c:extLst>
            </c:dLbl>
            <c:dLbl>
              <c:idx val="2"/>
              <c:layout>
                <c:manualLayout>
                  <c:x val="0.23709282555170921"/>
                  <c:y val="3.9767756303189375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9998654014402"/>
                      <c:h val="0.2640634920634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798-41EF-A291-8164F2EC8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Sheet2!$H$1:$J$1</c:f>
              <c:strCache>
                <c:ptCount val="3"/>
                <c:pt idx="0">
                  <c:v>Irrigation</c:v>
                </c:pt>
                <c:pt idx="1">
                  <c:v>Industrial</c:v>
                </c:pt>
                <c:pt idx="2">
                  <c:v>Domestic</c:v>
                </c:pt>
              </c:strCache>
            </c:strRef>
          </c:cat>
          <c:val>
            <c:numRef>
              <c:f>Sheet2!$H$2:$J$2</c:f>
              <c:numCache>
                <c:formatCode>0.0</c:formatCode>
                <c:ptCount val="3"/>
                <c:pt idx="0">
                  <c:v>87.168975713457044</c:v>
                </c:pt>
                <c:pt idx="1">
                  <c:v>1.5222286847327409</c:v>
                </c:pt>
                <c:pt idx="2">
                  <c:v>11.308698878516834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98-41EF-A291-8164F2EC86DE}"/>
            </c:ext>
          </c:extLst>
        </c:ser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2798-41EF-A291-8164F2EC86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2798-41EF-A291-8164F2EC86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2798-41EF-A291-8164F2EC86D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2798-41EF-A291-8164F2EC86D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2798-41EF-A291-8164F2EC86D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2798-41EF-A291-8164F2EC86D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Sheet2!$H$1:$J$1</c:f>
              <c:strCache>
                <c:ptCount val="3"/>
                <c:pt idx="0">
                  <c:v>Irrigation</c:v>
                </c:pt>
                <c:pt idx="1">
                  <c:v>Industrial</c:v>
                </c:pt>
                <c:pt idx="2">
                  <c:v>Domestic</c:v>
                </c:pt>
              </c:strCache>
            </c:strRef>
          </c:cat>
          <c:val>
            <c:numRef>
              <c:f>Sheet2!$H$2:$J$2</c:f>
              <c:numCache>
                <c:formatCode>0.0</c:formatCode>
                <c:ptCount val="3"/>
                <c:pt idx="0">
                  <c:v>87.168975713457044</c:v>
                </c:pt>
                <c:pt idx="1">
                  <c:v>1.5222286847327409</c:v>
                </c:pt>
                <c:pt idx="2">
                  <c:v>11.308698878516834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798-41EF-A291-8164F2EC86D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852551745006"/>
          <c:y val="5.8033269920608706E-2"/>
          <c:w val="0.86047802554683883"/>
          <c:h val="0.77402005749315406"/>
        </c:manualLayout>
      </c:layout>
      <c:lineChart>
        <c:grouping val="standar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Sheet1!$C$5:$C$12</c:f>
              <c:numCache>
                <c:formatCode>General</c:formatCode>
                <c:ptCount val="8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Sheet1!$D$5:$D$12</c:f>
              <c:numCache>
                <c:formatCode>General</c:formatCode>
                <c:ptCount val="8"/>
                <c:pt idx="0">
                  <c:v>60</c:v>
                </c:pt>
                <c:pt idx="1">
                  <c:v>70</c:v>
                </c:pt>
                <c:pt idx="2">
                  <c:v>80</c:v>
                </c:pt>
                <c:pt idx="3">
                  <c:v>90</c:v>
                </c:pt>
                <c:pt idx="4">
                  <c:v>100</c:v>
                </c:pt>
                <c:pt idx="5">
                  <c:v>104</c:v>
                </c:pt>
                <c:pt idx="6">
                  <c:v>107</c:v>
                </c:pt>
                <c:pt idx="7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48-44C7-A57A-BA48D1D2F7AF}"/>
            </c:ext>
          </c:extLst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W.Europe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Sheet1!$C$5:$C$12</c:f>
              <c:numCache>
                <c:formatCode>General</c:formatCode>
                <c:ptCount val="8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Sheet1!$E$5:$E$12</c:f>
              <c:numCache>
                <c:formatCode>General</c:formatCode>
                <c:ptCount val="8"/>
                <c:pt idx="0">
                  <c:v>45</c:v>
                </c:pt>
                <c:pt idx="1">
                  <c:v>45</c:v>
                </c:pt>
                <c:pt idx="2">
                  <c:v>44</c:v>
                </c:pt>
                <c:pt idx="3">
                  <c:v>43</c:v>
                </c:pt>
                <c:pt idx="4">
                  <c:v>42</c:v>
                </c:pt>
                <c:pt idx="5">
                  <c:v>41</c:v>
                </c:pt>
                <c:pt idx="6">
                  <c:v>40</c:v>
                </c:pt>
                <c:pt idx="7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48-44C7-A57A-BA48D1D2F7AF}"/>
            </c:ext>
          </c:extLst>
        </c:ser>
        <c:ser>
          <c:idx val="2"/>
          <c:order val="2"/>
          <c:tx>
            <c:strRef>
              <c:f>Sheet1!$F$4</c:f>
              <c:strCache>
                <c:ptCount val="1"/>
                <c:pt idx="0">
                  <c:v>Spain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Sheet1!$C$5:$C$12</c:f>
              <c:numCache>
                <c:formatCode>General</c:formatCode>
                <c:ptCount val="8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Sheet1!$F$5:$F$12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48-44C7-A57A-BA48D1D2F7AF}"/>
            </c:ext>
          </c:extLst>
        </c:ser>
        <c:ser>
          <c:idx val="3"/>
          <c:order val="3"/>
          <c:tx>
            <c:strRef>
              <c:f>Sheet1!$G$4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Sheet1!$C$5:$C$12</c:f>
              <c:numCache>
                <c:formatCode>General</c:formatCode>
                <c:ptCount val="8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Sheet1!$G$5:$G$12</c:f>
              <c:numCache>
                <c:formatCode>General</c:formatCode>
                <c:ptCount val="8"/>
                <c:pt idx="0">
                  <c:v>20</c:v>
                </c:pt>
                <c:pt idx="1">
                  <c:v>23</c:v>
                </c:pt>
                <c:pt idx="2">
                  <c:v>28</c:v>
                </c:pt>
                <c:pt idx="3">
                  <c:v>35</c:v>
                </c:pt>
                <c:pt idx="4">
                  <c:v>42</c:v>
                </c:pt>
                <c:pt idx="5">
                  <c:v>48</c:v>
                </c:pt>
                <c:pt idx="6">
                  <c:v>54</c:v>
                </c:pt>
                <c:pt idx="7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48-44C7-A57A-BA48D1D2F7AF}"/>
            </c:ext>
          </c:extLst>
        </c:ser>
        <c:ser>
          <c:idx val="4"/>
          <c:order val="4"/>
          <c:tx>
            <c:strRef>
              <c:f>Sheet1!$H$4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Sheet1!$C$5:$C$12</c:f>
              <c:numCache>
                <c:formatCode>General</c:formatCode>
                <c:ptCount val="8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Sheet1!$H$5:$H$12</c:f>
              <c:numCache>
                <c:formatCode>General</c:formatCode>
                <c:ptCount val="8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20</c:v>
                </c:pt>
                <c:pt idx="4">
                  <c:v>35</c:v>
                </c:pt>
                <c:pt idx="5">
                  <c:v>50</c:v>
                </c:pt>
                <c:pt idx="6">
                  <c:v>75</c:v>
                </c:pt>
                <c:pt idx="7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348-44C7-A57A-BA48D1D2F7AF}"/>
            </c:ext>
          </c:extLst>
        </c:ser>
        <c:ser>
          <c:idx val="5"/>
          <c:order val="5"/>
          <c:tx>
            <c:strRef>
              <c:f>Sheet1!$I$4</c:f>
              <c:strCache>
                <c:ptCount val="1"/>
                <c:pt idx="0">
                  <c:v>India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Sheet1!$C$5:$C$12</c:f>
              <c:numCache>
                <c:formatCode>General</c:formatCode>
                <c:ptCount val="8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Sheet1!$I$5:$I$12</c:f>
              <c:numCache>
                <c:formatCode>General</c:formatCode>
                <c:ptCount val="8"/>
                <c:pt idx="0">
                  <c:v>8</c:v>
                </c:pt>
                <c:pt idx="1">
                  <c:v>12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150</c:v>
                </c:pt>
                <c:pt idx="6">
                  <c:v>210</c:v>
                </c:pt>
                <c:pt idx="7">
                  <c:v>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348-44C7-A57A-BA48D1D2F7AF}"/>
            </c:ext>
          </c:extLst>
        </c:ser>
        <c:ser>
          <c:idx val="6"/>
          <c:order val="6"/>
          <c:tx>
            <c:strRef>
              <c:f>Sheet1!$J$4</c:f>
              <c:strCache>
                <c:ptCount val="1"/>
                <c:pt idx="0">
                  <c:v>Pakistan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Sheet1!$C$5:$C$12</c:f>
              <c:numCache>
                <c:formatCode>General</c:formatCode>
                <c:ptCount val="8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Sheet1!$J$5:$J$12</c:f>
              <c:numCache>
                <c:formatCode>General</c:formatCode>
                <c:ptCount val="8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15</c:v>
                </c:pt>
                <c:pt idx="4">
                  <c:v>30</c:v>
                </c:pt>
                <c:pt idx="5">
                  <c:v>45</c:v>
                </c:pt>
                <c:pt idx="6">
                  <c:v>60</c:v>
                </c:pt>
                <c:pt idx="7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348-44C7-A57A-BA48D1D2F7AF}"/>
            </c:ext>
          </c:extLst>
        </c:ser>
        <c:ser>
          <c:idx val="7"/>
          <c:order val="7"/>
          <c:tx>
            <c:strRef>
              <c:f>Sheet1!$K$4</c:f>
              <c:strCache>
                <c:ptCount val="1"/>
                <c:pt idx="0">
                  <c:v>Bangladesh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Sheet1!$C$5:$C$12</c:f>
              <c:numCache>
                <c:formatCode>General</c:formatCode>
                <c:ptCount val="8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Sheet1!$K$5:$K$12</c:f>
              <c:numCache>
                <c:formatCode>General</c:formatCode>
                <c:ptCount val="8"/>
                <c:pt idx="0">
                  <c:v>5</c:v>
                </c:pt>
                <c:pt idx="1">
                  <c:v>9</c:v>
                </c:pt>
                <c:pt idx="2">
                  <c:v>18</c:v>
                </c:pt>
                <c:pt idx="3">
                  <c:v>30</c:v>
                </c:pt>
                <c:pt idx="4">
                  <c:v>45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348-44C7-A57A-BA48D1D2F7AF}"/>
            </c:ext>
          </c:extLst>
        </c:ser>
        <c:ser>
          <c:idx val="8"/>
          <c:order val="8"/>
          <c:tx>
            <c:strRef>
              <c:f>Sheet1!$L$4</c:f>
              <c:strCache>
                <c:ptCount val="1"/>
                <c:pt idx="0">
                  <c:v>Sri Lanka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Sheet1!$C$5:$C$12</c:f>
              <c:numCache>
                <c:formatCode>General</c:formatCode>
                <c:ptCount val="8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Sheet1!$L$5:$L$12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8</c:v>
                </c:pt>
                <c:pt idx="6">
                  <c:v>15</c:v>
                </c:pt>
                <c:pt idx="7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348-44C7-A57A-BA48D1D2F7AF}"/>
            </c:ext>
          </c:extLst>
        </c:ser>
        <c:ser>
          <c:idx val="9"/>
          <c:order val="9"/>
          <c:tx>
            <c:strRef>
              <c:f>Sheet1!$M$4</c:f>
              <c:strCache>
                <c:ptCount val="1"/>
                <c:pt idx="0">
                  <c:v>Vietnam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Sheet1!$C$5:$C$12</c:f>
              <c:numCache>
                <c:formatCode>General</c:formatCode>
                <c:ptCount val="8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Sheet1!$M$5:$M$12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15</c:v>
                </c:pt>
                <c:pt idx="7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348-44C7-A57A-BA48D1D2F7AF}"/>
            </c:ext>
          </c:extLst>
        </c:ser>
        <c:ser>
          <c:idx val="10"/>
          <c:order val="10"/>
          <c:tx>
            <c:strRef>
              <c:f>Sheet1!$N$4</c:f>
              <c:strCache>
                <c:ptCount val="1"/>
                <c:pt idx="0">
                  <c:v>Ghana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Sheet1!$C$5:$C$12</c:f>
              <c:numCache>
                <c:formatCode>General</c:formatCode>
                <c:ptCount val="8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Sheet1!$N$5:$N$12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6</c:v>
                </c:pt>
                <c:pt idx="7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348-44C7-A57A-BA48D1D2F7AF}"/>
            </c:ext>
          </c:extLst>
        </c:ser>
        <c:ser>
          <c:idx val="11"/>
          <c:order val="11"/>
          <c:tx>
            <c:strRef>
              <c:f>Sheet1!$O$4</c:f>
              <c:strCache>
                <c:ptCount val="1"/>
                <c:pt idx="0">
                  <c:v>South Africa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Sheet1!$C$5:$C$12</c:f>
              <c:numCache>
                <c:formatCode>General</c:formatCode>
                <c:ptCount val="8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Sheet1!$O$5:$O$12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12</c:v>
                </c:pt>
                <c:pt idx="6">
                  <c:v>17</c:v>
                </c:pt>
                <c:pt idx="7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348-44C7-A57A-BA48D1D2F7AF}"/>
            </c:ext>
          </c:extLst>
        </c:ser>
        <c:ser>
          <c:idx val="12"/>
          <c:order val="12"/>
          <c:tx>
            <c:strRef>
              <c:f>Sheet1!$P$4</c:f>
              <c:strCache>
                <c:ptCount val="1"/>
                <c:pt idx="0">
                  <c:v>Tunisia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Sheet1!$C$5:$C$12</c:f>
              <c:numCache>
                <c:formatCode>General</c:formatCode>
                <c:ptCount val="8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Sheet1!$P$5:$P$12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15</c:v>
                </c:pt>
                <c:pt idx="6">
                  <c:v>30</c:v>
                </c:pt>
                <c:pt idx="7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348-44C7-A57A-BA48D1D2F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63285856"/>
        <c:axId val="-963290208"/>
      </c:lineChart>
      <c:catAx>
        <c:axId val="-96328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63290208"/>
        <c:crosses val="autoZero"/>
        <c:auto val="1"/>
        <c:lblAlgn val="ctr"/>
        <c:lblOffset val="100"/>
        <c:noMultiLvlLbl val="0"/>
      </c:catAx>
      <c:valAx>
        <c:axId val="-96329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6328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26150869240561"/>
          <c:y val="0.10588884669464067"/>
          <c:w val="0.60573915844434068"/>
          <c:h val="0.19595898287844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Sheet4!$N$21</c:f>
              <c:strCache>
                <c:ptCount val="1"/>
                <c:pt idx="0">
                  <c:v>Stage of Development</c:v>
                </c:pt>
              </c:strCache>
            </c:strRef>
          </c:tx>
          <c:spPr>
            <a:solidFill>
              <a:srgbClr val="0091FE"/>
            </a:solidFill>
            <a:ln>
              <a:noFill/>
            </a:ln>
            <a:effectLst/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fld id="{2EEB431D-9136-42C9-8953-AA0DF97B365B}" type="VALUE">
                      <a:rPr lang="en-US" smtClean="0"/>
                      <a:pPr/>
                      <a:t>[VALUE]</a:t>
                    </a:fld>
                    <a:endParaRPr lang="en-IN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A5D-457D-8317-8422FF3E3F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1750" cap="rnd">
                <a:solidFill>
                  <a:srgbClr val="C0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Sheet4!$M$22:$M$28</c:f>
              <c:numCache>
                <c:formatCode>General</c:formatCode>
                <c:ptCount val="7"/>
                <c:pt idx="0">
                  <c:v>1991</c:v>
                </c:pt>
                <c:pt idx="1">
                  <c:v>1998</c:v>
                </c:pt>
                <c:pt idx="2">
                  <c:v>2004</c:v>
                </c:pt>
                <c:pt idx="3">
                  <c:v>2009</c:v>
                </c:pt>
                <c:pt idx="4">
                  <c:v>2011</c:v>
                </c:pt>
                <c:pt idx="5">
                  <c:v>2017</c:v>
                </c:pt>
                <c:pt idx="6">
                  <c:v>2020</c:v>
                </c:pt>
              </c:numCache>
            </c:numRef>
          </c:cat>
          <c:val>
            <c:numRef>
              <c:f>Sheet4!$N$22:$N$28</c:f>
              <c:numCache>
                <c:formatCode>General</c:formatCode>
                <c:ptCount val="7"/>
                <c:pt idx="0">
                  <c:v>32</c:v>
                </c:pt>
                <c:pt idx="1">
                  <c:v>37</c:v>
                </c:pt>
                <c:pt idx="2">
                  <c:v>58</c:v>
                </c:pt>
                <c:pt idx="3">
                  <c:v>61</c:v>
                </c:pt>
                <c:pt idx="4">
                  <c:v>62</c:v>
                </c:pt>
                <c:pt idx="5">
                  <c:v>63</c:v>
                </c:pt>
                <c:pt idx="6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5D-457D-8317-8422FF3E3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63287488"/>
        <c:axId val="-963286944"/>
      </c:barChart>
      <c:catAx>
        <c:axId val="-963287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63286944"/>
        <c:crosses val="autoZero"/>
        <c:auto val="1"/>
        <c:lblAlgn val="ctr"/>
        <c:lblOffset val="100"/>
        <c:noMultiLvlLbl val="0"/>
      </c:catAx>
      <c:valAx>
        <c:axId val="-96328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6328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image" Target="../media/image34.jpg"/><Relationship Id="rId4" Type="http://schemas.openxmlformats.org/officeDocument/2006/relationships/image" Target="../media/image3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image" Target="../media/image34.jpg"/><Relationship Id="rId4" Type="http://schemas.openxmlformats.org/officeDocument/2006/relationships/image" Target="../media/image3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D532D-C32C-4204-9CA0-9FB53EF0EBD2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9277A79E-FD2A-4E88-B96B-F437CD7830D0}">
      <dgm:prSet phldrT="[Text]" custT="1"/>
      <dgm:spPr/>
      <dgm:t>
        <a:bodyPr/>
        <a:lstStyle/>
        <a:p>
          <a:pPr algn="l"/>
          <a:r>
            <a:rPr lang="en-US" sz="1800" dirty="0"/>
            <a:t>Deterioration in Ground Water quality</a:t>
          </a:r>
          <a:endParaRPr lang="en-IN" sz="1800" dirty="0"/>
        </a:p>
      </dgm:t>
    </dgm:pt>
    <dgm:pt modelId="{183635B7-1823-4826-A8D9-545E649A1FDA}" type="parTrans" cxnId="{00C53C4D-3466-4099-95B3-223C7B23460C}">
      <dgm:prSet/>
      <dgm:spPr/>
      <dgm:t>
        <a:bodyPr/>
        <a:lstStyle/>
        <a:p>
          <a:pPr algn="l"/>
          <a:endParaRPr lang="en-IN" sz="1800"/>
        </a:p>
      </dgm:t>
    </dgm:pt>
    <dgm:pt modelId="{6C586CF3-D8AA-4C21-B495-DD75F6D8A13B}" type="sibTrans" cxnId="{00C53C4D-3466-4099-95B3-223C7B23460C}">
      <dgm:prSet/>
      <dgm:spPr/>
      <dgm:t>
        <a:bodyPr/>
        <a:lstStyle/>
        <a:p>
          <a:pPr algn="l"/>
          <a:endParaRPr lang="en-IN" sz="1800"/>
        </a:p>
      </dgm:t>
    </dgm:pt>
    <dgm:pt modelId="{B068E54F-8204-4FCF-9D1B-61E5FFC242F0}">
      <dgm:prSet phldrT="[Text]" custT="1"/>
      <dgm:spPr/>
      <dgm:t>
        <a:bodyPr/>
        <a:lstStyle/>
        <a:p>
          <a:pPr algn="l"/>
          <a:r>
            <a:rPr lang="en-US" sz="1800" dirty="0"/>
            <a:t>Groundwater table declining in many states </a:t>
          </a:r>
          <a:endParaRPr lang="en-IN" sz="1800" dirty="0"/>
        </a:p>
      </dgm:t>
    </dgm:pt>
    <dgm:pt modelId="{2B8665B4-B1E1-4408-953A-8DF1BB7F13D5}" type="parTrans" cxnId="{A0498E8A-93FB-4200-9A1C-BAD1952A6B0F}">
      <dgm:prSet/>
      <dgm:spPr/>
      <dgm:t>
        <a:bodyPr/>
        <a:lstStyle/>
        <a:p>
          <a:pPr algn="l"/>
          <a:endParaRPr lang="en-IN" sz="1800"/>
        </a:p>
      </dgm:t>
    </dgm:pt>
    <dgm:pt modelId="{F2CEB3EA-564E-4873-AC36-63136ECC06A8}" type="sibTrans" cxnId="{A0498E8A-93FB-4200-9A1C-BAD1952A6B0F}">
      <dgm:prSet/>
      <dgm:spPr/>
      <dgm:t>
        <a:bodyPr/>
        <a:lstStyle/>
        <a:p>
          <a:pPr algn="l"/>
          <a:endParaRPr lang="en-IN" sz="1800"/>
        </a:p>
      </dgm:t>
    </dgm:pt>
    <dgm:pt modelId="{2009AA0A-F187-4E8F-9A67-3C3836ACB0A5}">
      <dgm:prSet phldrT="[Text]" custT="1"/>
      <dgm:spPr/>
      <dgm:t>
        <a:bodyPr/>
        <a:lstStyle/>
        <a:p>
          <a:pPr algn="l"/>
          <a:r>
            <a:rPr lang="en-US" sz="1800" dirty="0"/>
            <a:t>Growing demands for </a:t>
          </a:r>
          <a:r>
            <a:rPr lang="en-US" sz="1800" dirty="0" err="1"/>
            <a:t>Agriculture,domestic</a:t>
          </a:r>
          <a:r>
            <a:rPr lang="en-US" sz="1800" dirty="0"/>
            <a:t> and industrial water supply </a:t>
          </a:r>
          <a:endParaRPr lang="en-IN" sz="1800" dirty="0"/>
        </a:p>
      </dgm:t>
    </dgm:pt>
    <dgm:pt modelId="{573E6725-9BE5-42DC-8E37-3D4B41B211FF}" type="parTrans" cxnId="{1D739E0D-789C-4BA1-8423-50D8C3249E4A}">
      <dgm:prSet/>
      <dgm:spPr/>
      <dgm:t>
        <a:bodyPr/>
        <a:lstStyle/>
        <a:p>
          <a:pPr algn="l"/>
          <a:endParaRPr lang="en-IN" sz="1800"/>
        </a:p>
      </dgm:t>
    </dgm:pt>
    <dgm:pt modelId="{E62CEF66-59B7-477F-9780-E77889407028}" type="sibTrans" cxnId="{1D739E0D-789C-4BA1-8423-50D8C3249E4A}">
      <dgm:prSet/>
      <dgm:spPr/>
      <dgm:t>
        <a:bodyPr/>
        <a:lstStyle/>
        <a:p>
          <a:pPr algn="l"/>
          <a:endParaRPr lang="en-IN" sz="1800"/>
        </a:p>
      </dgm:t>
    </dgm:pt>
    <dgm:pt modelId="{07590B6C-75F7-41F9-A115-03AC960D8CD3}">
      <dgm:prSet phldrT="[Text]" custT="1"/>
      <dgm:spPr/>
      <dgm:t>
        <a:bodyPr/>
        <a:lstStyle/>
        <a:p>
          <a:pPr algn="l"/>
          <a:r>
            <a:rPr lang="en-US" sz="1800" dirty="0"/>
            <a:t>Gap in demand and supply of water resources increasing</a:t>
          </a:r>
          <a:endParaRPr lang="en-IN" sz="1800" dirty="0"/>
        </a:p>
      </dgm:t>
    </dgm:pt>
    <dgm:pt modelId="{CEFF1B5E-1894-46F8-A434-06A8BCEEF9CC}" type="sibTrans" cxnId="{81B21123-B517-4D5D-A600-DFEE6EC14C59}">
      <dgm:prSet/>
      <dgm:spPr/>
      <dgm:t>
        <a:bodyPr/>
        <a:lstStyle/>
        <a:p>
          <a:pPr algn="l"/>
          <a:endParaRPr lang="en-IN" sz="1800"/>
        </a:p>
      </dgm:t>
    </dgm:pt>
    <dgm:pt modelId="{42CF7FE9-74C4-4B37-A753-F90E8DB30BC0}" type="parTrans" cxnId="{81B21123-B517-4D5D-A600-DFEE6EC14C59}">
      <dgm:prSet/>
      <dgm:spPr/>
      <dgm:t>
        <a:bodyPr/>
        <a:lstStyle/>
        <a:p>
          <a:pPr algn="l"/>
          <a:endParaRPr lang="en-IN" sz="1800"/>
        </a:p>
      </dgm:t>
    </dgm:pt>
    <dgm:pt modelId="{EA0AC3E0-21A5-4EDA-AEB4-5E1BA321382C}" type="pres">
      <dgm:prSet presAssocID="{B99D532D-C32C-4204-9CA0-9FB53EF0EBD2}" presName="linearFlow" presStyleCnt="0">
        <dgm:presLayoutVars>
          <dgm:dir/>
          <dgm:resizeHandles val="exact"/>
        </dgm:presLayoutVars>
      </dgm:prSet>
      <dgm:spPr/>
    </dgm:pt>
    <dgm:pt modelId="{F86D7630-2CD7-4921-819E-8F021A6CE560}" type="pres">
      <dgm:prSet presAssocID="{2009AA0A-F187-4E8F-9A67-3C3836ACB0A5}" presName="composite" presStyleCnt="0"/>
      <dgm:spPr/>
    </dgm:pt>
    <dgm:pt modelId="{94D992B9-964F-43B9-BB19-D27B91BC22A2}" type="pres">
      <dgm:prSet presAssocID="{2009AA0A-F187-4E8F-9A67-3C3836ACB0A5}" presName="imgShp" presStyleLbl="fgImgPlace1" presStyleIdx="0" presStyleCnt="4" custLinFactNeighborX="-98094" custLinFactNeighborY="-43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214B01C6-5A41-4D6D-9F36-88C5499B460F}" type="pres">
      <dgm:prSet presAssocID="{2009AA0A-F187-4E8F-9A67-3C3836ACB0A5}" presName="txShp" presStyleLbl="node1" presStyleIdx="0" presStyleCnt="4" custScaleX="109531" custLinFactNeighborX="-4959" custLinFactNeighborY="-4392">
        <dgm:presLayoutVars>
          <dgm:bulletEnabled val="1"/>
        </dgm:presLayoutVars>
      </dgm:prSet>
      <dgm:spPr/>
    </dgm:pt>
    <dgm:pt modelId="{FD57CCC9-14AE-4DE6-AC8C-DF316707883D}" type="pres">
      <dgm:prSet presAssocID="{E62CEF66-59B7-477F-9780-E77889407028}" presName="spacing" presStyleCnt="0"/>
      <dgm:spPr/>
    </dgm:pt>
    <dgm:pt modelId="{0E752032-CC67-409F-959E-97C563BCD48F}" type="pres">
      <dgm:prSet presAssocID="{B068E54F-8204-4FCF-9D1B-61E5FFC242F0}" presName="composite" presStyleCnt="0"/>
      <dgm:spPr/>
    </dgm:pt>
    <dgm:pt modelId="{22C530B3-7EC5-4391-879F-B8AE358FBEF8}" type="pres">
      <dgm:prSet presAssocID="{B068E54F-8204-4FCF-9D1B-61E5FFC242F0}" presName="imgShp" presStyleLbl="fgImgPlace1" presStyleIdx="1" presStyleCnt="4" custLinFactNeighborX="-98094" custLinFactNeighborY="-439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1129C668-44B4-473E-A6CF-C4C489478B49}" type="pres">
      <dgm:prSet presAssocID="{B068E54F-8204-4FCF-9D1B-61E5FFC242F0}" presName="txShp" presStyleLbl="node1" presStyleIdx="1" presStyleCnt="4" custScaleX="109531" custLinFactNeighborX="-4959" custLinFactNeighborY="-4392">
        <dgm:presLayoutVars>
          <dgm:bulletEnabled val="1"/>
        </dgm:presLayoutVars>
      </dgm:prSet>
      <dgm:spPr/>
    </dgm:pt>
    <dgm:pt modelId="{64F338A6-CC3F-4155-A0D2-BA58ECD34CC9}" type="pres">
      <dgm:prSet presAssocID="{F2CEB3EA-564E-4873-AC36-63136ECC06A8}" presName="spacing" presStyleCnt="0"/>
      <dgm:spPr/>
    </dgm:pt>
    <dgm:pt modelId="{23A8AA23-4CE9-4F48-8810-9A84B09B4FCE}" type="pres">
      <dgm:prSet presAssocID="{9277A79E-FD2A-4E88-B96B-F437CD7830D0}" presName="composite" presStyleCnt="0"/>
      <dgm:spPr/>
    </dgm:pt>
    <dgm:pt modelId="{5095AEB1-7D30-47CC-A561-A0ACBA386A09}" type="pres">
      <dgm:prSet presAssocID="{9277A79E-FD2A-4E88-B96B-F437CD7830D0}" presName="imgShp" presStyleLbl="fgImgPlace1" presStyleIdx="2" presStyleCnt="4" custLinFactNeighborX="-98094" custLinFactNeighborY="-43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170B136-D6A1-4E15-888A-E973BB04D584}" type="pres">
      <dgm:prSet presAssocID="{9277A79E-FD2A-4E88-B96B-F437CD7830D0}" presName="txShp" presStyleLbl="node1" presStyleIdx="2" presStyleCnt="4" custScaleX="109531" custLinFactNeighborX="-4959" custLinFactNeighborY="-4392">
        <dgm:presLayoutVars>
          <dgm:bulletEnabled val="1"/>
        </dgm:presLayoutVars>
      </dgm:prSet>
      <dgm:spPr/>
    </dgm:pt>
    <dgm:pt modelId="{AD5FE03E-6D7D-4C5B-82F2-7B5D0179AD4B}" type="pres">
      <dgm:prSet presAssocID="{6C586CF3-D8AA-4C21-B495-DD75F6D8A13B}" presName="spacing" presStyleCnt="0"/>
      <dgm:spPr/>
    </dgm:pt>
    <dgm:pt modelId="{BA5D12BE-3F81-4DEE-BF98-76721BA8C936}" type="pres">
      <dgm:prSet presAssocID="{07590B6C-75F7-41F9-A115-03AC960D8CD3}" presName="composite" presStyleCnt="0"/>
      <dgm:spPr/>
    </dgm:pt>
    <dgm:pt modelId="{AF2C11BD-7A50-4BEE-8451-B6A041297251}" type="pres">
      <dgm:prSet presAssocID="{07590B6C-75F7-41F9-A115-03AC960D8CD3}" presName="imgShp" presStyleLbl="fgImgPlace1" presStyleIdx="3" presStyleCnt="4" custLinFactNeighborX="-98094" custLinFactNeighborY="-439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ACDEB1A-1068-48CA-9FB1-4C0BE8DBE15B}" type="pres">
      <dgm:prSet presAssocID="{07590B6C-75F7-41F9-A115-03AC960D8CD3}" presName="txShp" presStyleLbl="node1" presStyleIdx="3" presStyleCnt="4" custScaleX="122666" custLinFactNeighborX="-4959" custLinFactNeighborY="-4392">
        <dgm:presLayoutVars>
          <dgm:bulletEnabled val="1"/>
        </dgm:presLayoutVars>
      </dgm:prSet>
      <dgm:spPr/>
    </dgm:pt>
  </dgm:ptLst>
  <dgm:cxnLst>
    <dgm:cxn modelId="{1D739E0D-789C-4BA1-8423-50D8C3249E4A}" srcId="{B99D532D-C32C-4204-9CA0-9FB53EF0EBD2}" destId="{2009AA0A-F187-4E8F-9A67-3C3836ACB0A5}" srcOrd="0" destOrd="0" parTransId="{573E6725-9BE5-42DC-8E37-3D4B41B211FF}" sibTransId="{E62CEF66-59B7-477F-9780-E77889407028}"/>
    <dgm:cxn modelId="{ED33251C-FB5C-4C33-BCC1-E340599740C5}" type="presOf" srcId="{B068E54F-8204-4FCF-9D1B-61E5FFC242F0}" destId="{1129C668-44B4-473E-A6CF-C4C489478B49}" srcOrd="0" destOrd="0" presId="urn:microsoft.com/office/officeart/2005/8/layout/vList3"/>
    <dgm:cxn modelId="{81B21123-B517-4D5D-A600-DFEE6EC14C59}" srcId="{B99D532D-C32C-4204-9CA0-9FB53EF0EBD2}" destId="{07590B6C-75F7-41F9-A115-03AC960D8CD3}" srcOrd="3" destOrd="0" parTransId="{42CF7FE9-74C4-4B37-A753-F90E8DB30BC0}" sibTransId="{CEFF1B5E-1894-46F8-A434-06A8BCEEF9CC}"/>
    <dgm:cxn modelId="{00C53C4D-3466-4099-95B3-223C7B23460C}" srcId="{B99D532D-C32C-4204-9CA0-9FB53EF0EBD2}" destId="{9277A79E-FD2A-4E88-B96B-F437CD7830D0}" srcOrd="2" destOrd="0" parTransId="{183635B7-1823-4826-A8D9-545E649A1FDA}" sibTransId="{6C586CF3-D8AA-4C21-B495-DD75F6D8A13B}"/>
    <dgm:cxn modelId="{F197F753-156D-4D1D-A727-9EE8CFB20A8B}" type="presOf" srcId="{B99D532D-C32C-4204-9CA0-9FB53EF0EBD2}" destId="{EA0AC3E0-21A5-4EDA-AEB4-5E1BA321382C}" srcOrd="0" destOrd="0" presId="urn:microsoft.com/office/officeart/2005/8/layout/vList3"/>
    <dgm:cxn modelId="{1E5D5C75-2B68-40E3-B43A-06161B5F8641}" type="presOf" srcId="{9277A79E-FD2A-4E88-B96B-F437CD7830D0}" destId="{0170B136-D6A1-4E15-888A-E973BB04D584}" srcOrd="0" destOrd="0" presId="urn:microsoft.com/office/officeart/2005/8/layout/vList3"/>
    <dgm:cxn modelId="{A0498E8A-93FB-4200-9A1C-BAD1952A6B0F}" srcId="{B99D532D-C32C-4204-9CA0-9FB53EF0EBD2}" destId="{B068E54F-8204-4FCF-9D1B-61E5FFC242F0}" srcOrd="1" destOrd="0" parTransId="{2B8665B4-B1E1-4408-953A-8DF1BB7F13D5}" sibTransId="{F2CEB3EA-564E-4873-AC36-63136ECC06A8}"/>
    <dgm:cxn modelId="{0E87AE8B-E90D-48BE-8BF9-37B95AB55B81}" type="presOf" srcId="{2009AA0A-F187-4E8F-9A67-3C3836ACB0A5}" destId="{214B01C6-5A41-4D6D-9F36-88C5499B460F}" srcOrd="0" destOrd="0" presId="urn:microsoft.com/office/officeart/2005/8/layout/vList3"/>
    <dgm:cxn modelId="{528B6DEC-BE0C-4CE5-903E-D9FB4DC58706}" type="presOf" srcId="{07590B6C-75F7-41F9-A115-03AC960D8CD3}" destId="{BACDEB1A-1068-48CA-9FB1-4C0BE8DBE15B}" srcOrd="0" destOrd="0" presId="urn:microsoft.com/office/officeart/2005/8/layout/vList3"/>
    <dgm:cxn modelId="{19F10C89-E267-4B84-8E3C-1B1C5A5B468E}" type="presParOf" srcId="{EA0AC3E0-21A5-4EDA-AEB4-5E1BA321382C}" destId="{F86D7630-2CD7-4921-819E-8F021A6CE560}" srcOrd="0" destOrd="0" presId="urn:microsoft.com/office/officeart/2005/8/layout/vList3"/>
    <dgm:cxn modelId="{86642AD5-29EB-4FFC-AEE3-9BEF8C5F9C13}" type="presParOf" srcId="{F86D7630-2CD7-4921-819E-8F021A6CE560}" destId="{94D992B9-964F-43B9-BB19-D27B91BC22A2}" srcOrd="0" destOrd="0" presId="urn:microsoft.com/office/officeart/2005/8/layout/vList3"/>
    <dgm:cxn modelId="{147DC001-84A5-44FC-9C5F-C0C1580C4E74}" type="presParOf" srcId="{F86D7630-2CD7-4921-819E-8F021A6CE560}" destId="{214B01C6-5A41-4D6D-9F36-88C5499B460F}" srcOrd="1" destOrd="0" presId="urn:microsoft.com/office/officeart/2005/8/layout/vList3"/>
    <dgm:cxn modelId="{45369FA1-6A8C-4B6A-9A9B-5563C73CF4C7}" type="presParOf" srcId="{EA0AC3E0-21A5-4EDA-AEB4-5E1BA321382C}" destId="{FD57CCC9-14AE-4DE6-AC8C-DF316707883D}" srcOrd="1" destOrd="0" presId="urn:microsoft.com/office/officeart/2005/8/layout/vList3"/>
    <dgm:cxn modelId="{C5A920D4-4E12-4008-8160-A67B3E7BC692}" type="presParOf" srcId="{EA0AC3E0-21A5-4EDA-AEB4-5E1BA321382C}" destId="{0E752032-CC67-409F-959E-97C563BCD48F}" srcOrd="2" destOrd="0" presId="urn:microsoft.com/office/officeart/2005/8/layout/vList3"/>
    <dgm:cxn modelId="{8265FDF3-A779-4712-B1A2-32C6F1BABA27}" type="presParOf" srcId="{0E752032-CC67-409F-959E-97C563BCD48F}" destId="{22C530B3-7EC5-4391-879F-B8AE358FBEF8}" srcOrd="0" destOrd="0" presId="urn:microsoft.com/office/officeart/2005/8/layout/vList3"/>
    <dgm:cxn modelId="{EE3A7BFF-7F19-4F10-B65B-A959FBD2E181}" type="presParOf" srcId="{0E752032-CC67-409F-959E-97C563BCD48F}" destId="{1129C668-44B4-473E-A6CF-C4C489478B49}" srcOrd="1" destOrd="0" presId="urn:microsoft.com/office/officeart/2005/8/layout/vList3"/>
    <dgm:cxn modelId="{922A28DD-47AC-465E-BCE7-2145BC34532E}" type="presParOf" srcId="{EA0AC3E0-21A5-4EDA-AEB4-5E1BA321382C}" destId="{64F338A6-CC3F-4155-A0D2-BA58ECD34CC9}" srcOrd="3" destOrd="0" presId="urn:microsoft.com/office/officeart/2005/8/layout/vList3"/>
    <dgm:cxn modelId="{E2152D2A-A553-490C-BAB5-8C6784E9580A}" type="presParOf" srcId="{EA0AC3E0-21A5-4EDA-AEB4-5E1BA321382C}" destId="{23A8AA23-4CE9-4F48-8810-9A84B09B4FCE}" srcOrd="4" destOrd="0" presId="urn:microsoft.com/office/officeart/2005/8/layout/vList3"/>
    <dgm:cxn modelId="{9703061C-1759-41E5-ADE1-BDF3989D3699}" type="presParOf" srcId="{23A8AA23-4CE9-4F48-8810-9A84B09B4FCE}" destId="{5095AEB1-7D30-47CC-A561-A0ACBA386A09}" srcOrd="0" destOrd="0" presId="urn:microsoft.com/office/officeart/2005/8/layout/vList3"/>
    <dgm:cxn modelId="{F5A8A650-1F5C-4F3E-A685-8A8C91A1622F}" type="presParOf" srcId="{23A8AA23-4CE9-4F48-8810-9A84B09B4FCE}" destId="{0170B136-D6A1-4E15-888A-E973BB04D584}" srcOrd="1" destOrd="0" presId="urn:microsoft.com/office/officeart/2005/8/layout/vList3"/>
    <dgm:cxn modelId="{57DAD7E7-8E1A-46E0-8AAB-C39F54211327}" type="presParOf" srcId="{EA0AC3E0-21A5-4EDA-AEB4-5E1BA321382C}" destId="{AD5FE03E-6D7D-4C5B-82F2-7B5D0179AD4B}" srcOrd="5" destOrd="0" presId="urn:microsoft.com/office/officeart/2005/8/layout/vList3"/>
    <dgm:cxn modelId="{84F0F6A8-FC1A-4EA5-A4DB-CE428E65ED44}" type="presParOf" srcId="{EA0AC3E0-21A5-4EDA-AEB4-5E1BA321382C}" destId="{BA5D12BE-3F81-4DEE-BF98-76721BA8C936}" srcOrd="6" destOrd="0" presId="urn:microsoft.com/office/officeart/2005/8/layout/vList3"/>
    <dgm:cxn modelId="{EC354038-2874-41FB-9D4A-D1BAAB195E86}" type="presParOf" srcId="{BA5D12BE-3F81-4DEE-BF98-76721BA8C936}" destId="{AF2C11BD-7A50-4BEE-8451-B6A041297251}" srcOrd="0" destOrd="0" presId="urn:microsoft.com/office/officeart/2005/8/layout/vList3"/>
    <dgm:cxn modelId="{06830C75-E9BF-48C4-B167-D7E874DE1C16}" type="presParOf" srcId="{BA5D12BE-3F81-4DEE-BF98-76721BA8C936}" destId="{BACDEB1A-1068-48CA-9FB1-4C0BE8DBE1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6829C9-DB5C-4108-B7E9-2AB34A60799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E8CCC73-4EE0-4850-9ED8-EE6E0633F4F3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r>
            <a:rPr lang="en-US" dirty="0"/>
            <a:t>Decrease water demand</a:t>
          </a:r>
          <a:endParaRPr lang="en-IN" dirty="0"/>
        </a:p>
      </dgm:t>
    </dgm:pt>
    <dgm:pt modelId="{EB980FC8-63AA-4A28-8DA7-3F13E754806C}" type="parTrans" cxnId="{7A23EE04-4E9D-40CB-BC63-65B4D0D0696E}">
      <dgm:prSet/>
      <dgm:spPr/>
      <dgm:t>
        <a:bodyPr/>
        <a:lstStyle/>
        <a:p>
          <a:endParaRPr lang="en-IN"/>
        </a:p>
      </dgm:t>
    </dgm:pt>
    <dgm:pt modelId="{76C09639-6A53-4A2C-AD49-923CB8ECA493}" type="sibTrans" cxnId="{7A23EE04-4E9D-40CB-BC63-65B4D0D0696E}">
      <dgm:prSet/>
      <dgm:spPr/>
      <dgm:t>
        <a:bodyPr/>
        <a:lstStyle/>
        <a:p>
          <a:endParaRPr lang="en-IN"/>
        </a:p>
      </dgm:t>
    </dgm:pt>
    <dgm:pt modelId="{A878846E-BAD1-41CB-9B0C-D8B3C0DEA76A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r>
            <a:rPr lang="en-US" dirty="0"/>
            <a:t>Increase water source</a:t>
          </a:r>
          <a:endParaRPr lang="en-IN" dirty="0"/>
        </a:p>
      </dgm:t>
    </dgm:pt>
    <dgm:pt modelId="{788CD4D2-D1D8-4C12-8F1F-10159AEDA220}" type="parTrans" cxnId="{F52C60A1-B517-4F2E-BB61-8F4374CC18D1}">
      <dgm:prSet/>
      <dgm:spPr/>
      <dgm:t>
        <a:bodyPr/>
        <a:lstStyle/>
        <a:p>
          <a:endParaRPr lang="en-IN"/>
        </a:p>
      </dgm:t>
    </dgm:pt>
    <dgm:pt modelId="{E764A918-9EFB-4996-A95A-10D539ADDB13}" type="sibTrans" cxnId="{F52C60A1-B517-4F2E-BB61-8F4374CC18D1}">
      <dgm:prSet/>
      <dgm:spPr/>
      <dgm:t>
        <a:bodyPr/>
        <a:lstStyle/>
        <a:p>
          <a:endParaRPr lang="en-IN"/>
        </a:p>
      </dgm:t>
    </dgm:pt>
    <dgm:pt modelId="{12CE1E66-5766-4001-A58A-0B49DD84B8FD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r>
            <a:rPr lang="en-US" dirty="0"/>
            <a:t>Meter water use</a:t>
          </a:r>
          <a:endParaRPr lang="en-IN" dirty="0"/>
        </a:p>
      </dgm:t>
    </dgm:pt>
    <dgm:pt modelId="{A6F8AFE3-2F1D-45D9-922D-C4404C0761DA}" type="parTrans" cxnId="{3B8E8A21-344D-45EA-9AED-D6BBC3616375}">
      <dgm:prSet/>
      <dgm:spPr/>
      <dgm:t>
        <a:bodyPr/>
        <a:lstStyle/>
        <a:p>
          <a:endParaRPr lang="en-IN"/>
        </a:p>
      </dgm:t>
    </dgm:pt>
    <dgm:pt modelId="{32CE06E1-1DF1-487C-B716-B0ECCF9ABAD4}" type="sibTrans" cxnId="{3B8E8A21-344D-45EA-9AED-D6BBC3616375}">
      <dgm:prSet/>
      <dgm:spPr/>
      <dgm:t>
        <a:bodyPr/>
        <a:lstStyle/>
        <a:p>
          <a:endParaRPr lang="en-IN"/>
        </a:p>
      </dgm:t>
    </dgm:pt>
    <dgm:pt modelId="{68D43924-4294-4E4B-8E1B-FA1E96B59949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r>
            <a:rPr lang="en-US" dirty="0"/>
            <a:t>Recycle and Reuse</a:t>
          </a:r>
          <a:endParaRPr lang="en-IN" dirty="0"/>
        </a:p>
      </dgm:t>
    </dgm:pt>
    <dgm:pt modelId="{A52A2970-5970-4B56-9678-00B8881A7090}" type="parTrans" cxnId="{0DE75BD6-67B0-4638-9E63-8F415C87CB03}">
      <dgm:prSet/>
      <dgm:spPr/>
      <dgm:t>
        <a:bodyPr/>
        <a:lstStyle/>
        <a:p>
          <a:endParaRPr lang="en-IN"/>
        </a:p>
      </dgm:t>
    </dgm:pt>
    <dgm:pt modelId="{E4A97CD0-8CB3-4B54-AE26-AC240492BA57}" type="sibTrans" cxnId="{0DE75BD6-67B0-4638-9E63-8F415C87CB03}">
      <dgm:prSet/>
      <dgm:spPr/>
      <dgm:t>
        <a:bodyPr/>
        <a:lstStyle/>
        <a:p>
          <a:endParaRPr lang="en-IN"/>
        </a:p>
      </dgm:t>
    </dgm:pt>
    <dgm:pt modelId="{F02818BA-B1CB-4281-93C3-6E56DF9071D9}" type="pres">
      <dgm:prSet presAssocID="{656829C9-DB5C-4108-B7E9-2AB34A607997}" presName="cycle" presStyleCnt="0">
        <dgm:presLayoutVars>
          <dgm:dir/>
          <dgm:resizeHandles val="exact"/>
        </dgm:presLayoutVars>
      </dgm:prSet>
      <dgm:spPr/>
    </dgm:pt>
    <dgm:pt modelId="{CEB1C005-2308-47B9-8F91-FE4ABCE0249A}" type="pres">
      <dgm:prSet presAssocID="{CE8CCC73-4EE0-4850-9ED8-EE6E0633F4F3}" presName="node" presStyleLbl="node1" presStyleIdx="0" presStyleCnt="4">
        <dgm:presLayoutVars>
          <dgm:bulletEnabled val="1"/>
        </dgm:presLayoutVars>
      </dgm:prSet>
      <dgm:spPr/>
    </dgm:pt>
    <dgm:pt modelId="{85ECECBB-1E66-4757-82CB-FA638D93C75B}" type="pres">
      <dgm:prSet presAssocID="{76C09639-6A53-4A2C-AD49-923CB8ECA493}" presName="sibTrans" presStyleLbl="sibTrans2D1" presStyleIdx="0" presStyleCnt="4"/>
      <dgm:spPr/>
    </dgm:pt>
    <dgm:pt modelId="{EB40A6F0-0E6D-4D6C-A2F3-8736DD4C35B3}" type="pres">
      <dgm:prSet presAssocID="{76C09639-6A53-4A2C-AD49-923CB8ECA493}" presName="connectorText" presStyleLbl="sibTrans2D1" presStyleIdx="0" presStyleCnt="4"/>
      <dgm:spPr/>
    </dgm:pt>
    <dgm:pt modelId="{1DA3400F-88AF-4C16-9C6E-E88293F100C4}" type="pres">
      <dgm:prSet presAssocID="{A878846E-BAD1-41CB-9B0C-D8B3C0DEA76A}" presName="node" presStyleLbl="node1" presStyleIdx="1" presStyleCnt="4">
        <dgm:presLayoutVars>
          <dgm:bulletEnabled val="1"/>
        </dgm:presLayoutVars>
      </dgm:prSet>
      <dgm:spPr/>
    </dgm:pt>
    <dgm:pt modelId="{68EF109B-7346-47B4-B74F-EA1F7102FD57}" type="pres">
      <dgm:prSet presAssocID="{E764A918-9EFB-4996-A95A-10D539ADDB13}" presName="sibTrans" presStyleLbl="sibTrans2D1" presStyleIdx="1" presStyleCnt="4"/>
      <dgm:spPr/>
    </dgm:pt>
    <dgm:pt modelId="{23F343BF-6361-4152-A029-93EF003CE973}" type="pres">
      <dgm:prSet presAssocID="{E764A918-9EFB-4996-A95A-10D539ADDB13}" presName="connectorText" presStyleLbl="sibTrans2D1" presStyleIdx="1" presStyleCnt="4"/>
      <dgm:spPr/>
    </dgm:pt>
    <dgm:pt modelId="{CB5014E9-E0B4-44EF-AC1A-E88FFFB56D3D}" type="pres">
      <dgm:prSet presAssocID="{12CE1E66-5766-4001-A58A-0B49DD84B8FD}" presName="node" presStyleLbl="node1" presStyleIdx="2" presStyleCnt="4">
        <dgm:presLayoutVars>
          <dgm:bulletEnabled val="1"/>
        </dgm:presLayoutVars>
      </dgm:prSet>
      <dgm:spPr/>
    </dgm:pt>
    <dgm:pt modelId="{DAF991E0-A91A-4362-9FB5-F0E98A346113}" type="pres">
      <dgm:prSet presAssocID="{32CE06E1-1DF1-487C-B716-B0ECCF9ABAD4}" presName="sibTrans" presStyleLbl="sibTrans2D1" presStyleIdx="2" presStyleCnt="4"/>
      <dgm:spPr/>
    </dgm:pt>
    <dgm:pt modelId="{F8D95748-7A64-42FA-A7D4-38040DC676C8}" type="pres">
      <dgm:prSet presAssocID="{32CE06E1-1DF1-487C-B716-B0ECCF9ABAD4}" presName="connectorText" presStyleLbl="sibTrans2D1" presStyleIdx="2" presStyleCnt="4"/>
      <dgm:spPr/>
    </dgm:pt>
    <dgm:pt modelId="{CA919E25-18C3-4B9E-9F3A-9162A11B5A06}" type="pres">
      <dgm:prSet presAssocID="{68D43924-4294-4E4B-8E1B-FA1E96B59949}" presName="node" presStyleLbl="node1" presStyleIdx="3" presStyleCnt="4">
        <dgm:presLayoutVars>
          <dgm:bulletEnabled val="1"/>
        </dgm:presLayoutVars>
      </dgm:prSet>
      <dgm:spPr/>
    </dgm:pt>
    <dgm:pt modelId="{9E628F1B-287F-46E6-BDE1-FA59DA5C9660}" type="pres">
      <dgm:prSet presAssocID="{E4A97CD0-8CB3-4B54-AE26-AC240492BA57}" presName="sibTrans" presStyleLbl="sibTrans2D1" presStyleIdx="3" presStyleCnt="4"/>
      <dgm:spPr/>
    </dgm:pt>
    <dgm:pt modelId="{201282B6-6927-44F5-95EF-E26A0CF6E143}" type="pres">
      <dgm:prSet presAssocID="{E4A97CD0-8CB3-4B54-AE26-AC240492BA57}" presName="connectorText" presStyleLbl="sibTrans2D1" presStyleIdx="3" presStyleCnt="4"/>
      <dgm:spPr/>
    </dgm:pt>
  </dgm:ptLst>
  <dgm:cxnLst>
    <dgm:cxn modelId="{7A23EE04-4E9D-40CB-BC63-65B4D0D0696E}" srcId="{656829C9-DB5C-4108-B7E9-2AB34A607997}" destId="{CE8CCC73-4EE0-4850-9ED8-EE6E0633F4F3}" srcOrd="0" destOrd="0" parTransId="{EB980FC8-63AA-4A28-8DA7-3F13E754806C}" sibTransId="{76C09639-6A53-4A2C-AD49-923CB8ECA493}"/>
    <dgm:cxn modelId="{800E8014-38AC-4F3E-903E-44B6A882D2C6}" type="presOf" srcId="{A878846E-BAD1-41CB-9B0C-D8B3C0DEA76A}" destId="{1DA3400F-88AF-4C16-9C6E-E88293F100C4}" srcOrd="0" destOrd="0" presId="urn:microsoft.com/office/officeart/2005/8/layout/cycle2"/>
    <dgm:cxn modelId="{3B8E8A21-344D-45EA-9AED-D6BBC3616375}" srcId="{656829C9-DB5C-4108-B7E9-2AB34A607997}" destId="{12CE1E66-5766-4001-A58A-0B49DD84B8FD}" srcOrd="2" destOrd="0" parTransId="{A6F8AFE3-2F1D-45D9-922D-C4404C0761DA}" sibTransId="{32CE06E1-1DF1-487C-B716-B0ECCF9ABAD4}"/>
    <dgm:cxn modelId="{8CF71931-06BE-4426-87F0-17379C8D699F}" type="presOf" srcId="{E4A97CD0-8CB3-4B54-AE26-AC240492BA57}" destId="{201282B6-6927-44F5-95EF-E26A0CF6E143}" srcOrd="1" destOrd="0" presId="urn:microsoft.com/office/officeart/2005/8/layout/cycle2"/>
    <dgm:cxn modelId="{E44E3463-F930-4B85-92EF-921A2F467E2B}" type="presOf" srcId="{76C09639-6A53-4A2C-AD49-923CB8ECA493}" destId="{EB40A6F0-0E6D-4D6C-A2F3-8736DD4C35B3}" srcOrd="1" destOrd="0" presId="urn:microsoft.com/office/officeart/2005/8/layout/cycle2"/>
    <dgm:cxn modelId="{02831245-78B9-46C1-AD18-E613623F3351}" type="presOf" srcId="{E4A97CD0-8CB3-4B54-AE26-AC240492BA57}" destId="{9E628F1B-287F-46E6-BDE1-FA59DA5C9660}" srcOrd="0" destOrd="0" presId="urn:microsoft.com/office/officeart/2005/8/layout/cycle2"/>
    <dgm:cxn modelId="{B14F586D-17D5-4660-9207-2291FB7C3488}" type="presOf" srcId="{68D43924-4294-4E4B-8E1B-FA1E96B59949}" destId="{CA919E25-18C3-4B9E-9F3A-9162A11B5A06}" srcOrd="0" destOrd="0" presId="urn:microsoft.com/office/officeart/2005/8/layout/cycle2"/>
    <dgm:cxn modelId="{D85DAB4F-D78F-4BFD-B4D6-5119A9CF6A6B}" type="presOf" srcId="{32CE06E1-1DF1-487C-B716-B0ECCF9ABAD4}" destId="{DAF991E0-A91A-4362-9FB5-F0E98A346113}" srcOrd="0" destOrd="0" presId="urn:microsoft.com/office/officeart/2005/8/layout/cycle2"/>
    <dgm:cxn modelId="{83FE2351-98B0-4FFD-AF7D-8AC0B80626A9}" type="presOf" srcId="{CE8CCC73-4EE0-4850-9ED8-EE6E0633F4F3}" destId="{CEB1C005-2308-47B9-8F91-FE4ABCE0249A}" srcOrd="0" destOrd="0" presId="urn:microsoft.com/office/officeart/2005/8/layout/cycle2"/>
    <dgm:cxn modelId="{F52C60A1-B517-4F2E-BB61-8F4374CC18D1}" srcId="{656829C9-DB5C-4108-B7E9-2AB34A607997}" destId="{A878846E-BAD1-41CB-9B0C-D8B3C0DEA76A}" srcOrd="1" destOrd="0" parTransId="{788CD4D2-D1D8-4C12-8F1F-10159AEDA220}" sibTransId="{E764A918-9EFB-4996-A95A-10D539ADDB13}"/>
    <dgm:cxn modelId="{C39290AE-6250-47D7-8ED7-65A8D249C848}" type="presOf" srcId="{E764A918-9EFB-4996-A95A-10D539ADDB13}" destId="{23F343BF-6361-4152-A029-93EF003CE973}" srcOrd="1" destOrd="0" presId="urn:microsoft.com/office/officeart/2005/8/layout/cycle2"/>
    <dgm:cxn modelId="{388620C2-301F-4D2A-8F94-B2C8C0BC6C37}" type="presOf" srcId="{32CE06E1-1DF1-487C-B716-B0ECCF9ABAD4}" destId="{F8D95748-7A64-42FA-A7D4-38040DC676C8}" srcOrd="1" destOrd="0" presId="urn:microsoft.com/office/officeart/2005/8/layout/cycle2"/>
    <dgm:cxn modelId="{3311A6CD-A40F-4B1B-ABB5-8B26AD7F3EB7}" type="presOf" srcId="{E764A918-9EFB-4996-A95A-10D539ADDB13}" destId="{68EF109B-7346-47B4-B74F-EA1F7102FD57}" srcOrd="0" destOrd="0" presId="urn:microsoft.com/office/officeart/2005/8/layout/cycle2"/>
    <dgm:cxn modelId="{0DE75BD6-67B0-4638-9E63-8F415C87CB03}" srcId="{656829C9-DB5C-4108-B7E9-2AB34A607997}" destId="{68D43924-4294-4E4B-8E1B-FA1E96B59949}" srcOrd="3" destOrd="0" parTransId="{A52A2970-5970-4B56-9678-00B8881A7090}" sibTransId="{E4A97CD0-8CB3-4B54-AE26-AC240492BA57}"/>
    <dgm:cxn modelId="{740EFAE9-EDF5-4021-BDB5-86D118E452BC}" type="presOf" srcId="{76C09639-6A53-4A2C-AD49-923CB8ECA493}" destId="{85ECECBB-1E66-4757-82CB-FA638D93C75B}" srcOrd="0" destOrd="0" presId="urn:microsoft.com/office/officeart/2005/8/layout/cycle2"/>
    <dgm:cxn modelId="{F614A7EE-8AA9-4E9A-8900-B918911F8B70}" type="presOf" srcId="{12CE1E66-5766-4001-A58A-0B49DD84B8FD}" destId="{CB5014E9-E0B4-44EF-AC1A-E88FFFB56D3D}" srcOrd="0" destOrd="0" presId="urn:microsoft.com/office/officeart/2005/8/layout/cycle2"/>
    <dgm:cxn modelId="{34CA08FD-B9E3-4436-9157-27B02EF78660}" type="presOf" srcId="{656829C9-DB5C-4108-B7E9-2AB34A607997}" destId="{F02818BA-B1CB-4281-93C3-6E56DF9071D9}" srcOrd="0" destOrd="0" presId="urn:microsoft.com/office/officeart/2005/8/layout/cycle2"/>
    <dgm:cxn modelId="{A5B236BA-EC86-4322-BE67-0DF55315D670}" type="presParOf" srcId="{F02818BA-B1CB-4281-93C3-6E56DF9071D9}" destId="{CEB1C005-2308-47B9-8F91-FE4ABCE0249A}" srcOrd="0" destOrd="0" presId="urn:microsoft.com/office/officeart/2005/8/layout/cycle2"/>
    <dgm:cxn modelId="{B3D30E0E-4EF7-449B-85F9-B717578EACF0}" type="presParOf" srcId="{F02818BA-B1CB-4281-93C3-6E56DF9071D9}" destId="{85ECECBB-1E66-4757-82CB-FA638D93C75B}" srcOrd="1" destOrd="0" presId="urn:microsoft.com/office/officeart/2005/8/layout/cycle2"/>
    <dgm:cxn modelId="{0B4AB4DD-9F2B-4C64-B773-2BF625130939}" type="presParOf" srcId="{85ECECBB-1E66-4757-82CB-FA638D93C75B}" destId="{EB40A6F0-0E6D-4D6C-A2F3-8736DD4C35B3}" srcOrd="0" destOrd="0" presId="urn:microsoft.com/office/officeart/2005/8/layout/cycle2"/>
    <dgm:cxn modelId="{A667436E-2767-49B3-AE5C-7E808EDBA4FF}" type="presParOf" srcId="{F02818BA-B1CB-4281-93C3-6E56DF9071D9}" destId="{1DA3400F-88AF-4C16-9C6E-E88293F100C4}" srcOrd="2" destOrd="0" presId="urn:microsoft.com/office/officeart/2005/8/layout/cycle2"/>
    <dgm:cxn modelId="{93F7E68C-72DB-4D4C-858B-874FBE73DAD2}" type="presParOf" srcId="{F02818BA-B1CB-4281-93C3-6E56DF9071D9}" destId="{68EF109B-7346-47B4-B74F-EA1F7102FD57}" srcOrd="3" destOrd="0" presId="urn:microsoft.com/office/officeart/2005/8/layout/cycle2"/>
    <dgm:cxn modelId="{6445F51F-CC2F-4A76-846E-B9CC6BE0C493}" type="presParOf" srcId="{68EF109B-7346-47B4-B74F-EA1F7102FD57}" destId="{23F343BF-6361-4152-A029-93EF003CE973}" srcOrd="0" destOrd="0" presId="urn:microsoft.com/office/officeart/2005/8/layout/cycle2"/>
    <dgm:cxn modelId="{FE9A04A6-550D-4201-AD7A-FF598670022F}" type="presParOf" srcId="{F02818BA-B1CB-4281-93C3-6E56DF9071D9}" destId="{CB5014E9-E0B4-44EF-AC1A-E88FFFB56D3D}" srcOrd="4" destOrd="0" presId="urn:microsoft.com/office/officeart/2005/8/layout/cycle2"/>
    <dgm:cxn modelId="{87385944-E87D-4EBC-BD3A-1405D4BD8FAD}" type="presParOf" srcId="{F02818BA-B1CB-4281-93C3-6E56DF9071D9}" destId="{DAF991E0-A91A-4362-9FB5-F0E98A346113}" srcOrd="5" destOrd="0" presId="urn:microsoft.com/office/officeart/2005/8/layout/cycle2"/>
    <dgm:cxn modelId="{7CE5D8BC-DB6B-48CB-8337-624BDC6FF23F}" type="presParOf" srcId="{DAF991E0-A91A-4362-9FB5-F0E98A346113}" destId="{F8D95748-7A64-42FA-A7D4-38040DC676C8}" srcOrd="0" destOrd="0" presId="urn:microsoft.com/office/officeart/2005/8/layout/cycle2"/>
    <dgm:cxn modelId="{B78C8A52-0A41-4A43-B7B0-4E651192B1D1}" type="presParOf" srcId="{F02818BA-B1CB-4281-93C3-6E56DF9071D9}" destId="{CA919E25-18C3-4B9E-9F3A-9162A11B5A06}" srcOrd="6" destOrd="0" presId="urn:microsoft.com/office/officeart/2005/8/layout/cycle2"/>
    <dgm:cxn modelId="{BF95395A-F6D5-4758-AA1C-C1E63762C43E}" type="presParOf" srcId="{F02818BA-B1CB-4281-93C3-6E56DF9071D9}" destId="{9E628F1B-287F-46E6-BDE1-FA59DA5C9660}" srcOrd="7" destOrd="0" presId="urn:microsoft.com/office/officeart/2005/8/layout/cycle2"/>
    <dgm:cxn modelId="{02D66C81-A6CE-4CF7-AD39-0877D2703B88}" type="presParOf" srcId="{9E628F1B-287F-46E6-BDE1-FA59DA5C9660}" destId="{201282B6-6927-44F5-95EF-E26A0CF6E1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0F1E21-C890-4618-A034-4F48AEE98BE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9D00ABF-CA1A-4532-993A-49A655BF082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800" b="1" dirty="0">
              <a:solidFill>
                <a:schemeClr val="accent1">
                  <a:lumMod val="50000"/>
                </a:schemeClr>
              </a:solidFill>
              <a:latin typeface="Lexend" panose="020B0604020202020204" charset="0"/>
            </a:rPr>
            <a:t>Impact Assessment Report</a:t>
          </a:r>
        </a:p>
      </dgm:t>
    </dgm:pt>
    <dgm:pt modelId="{2FD3F2BC-1BF9-4D05-AF40-70BABE8C29DC}" type="parTrans" cxnId="{8CB25BF9-C874-4EBD-9CF9-711F70D5D583}">
      <dgm:prSet/>
      <dgm:spPr/>
      <dgm:t>
        <a:bodyPr/>
        <a:lstStyle/>
        <a:p>
          <a:endParaRPr lang="en-IN"/>
        </a:p>
      </dgm:t>
    </dgm:pt>
    <dgm:pt modelId="{E21A4F5A-CB10-4470-B631-50E7AE4CA3C4}" type="sibTrans" cxnId="{8CB25BF9-C874-4EBD-9CF9-711F70D5D583}">
      <dgm:prSet/>
      <dgm:spPr/>
      <dgm:t>
        <a:bodyPr/>
        <a:lstStyle/>
        <a:p>
          <a:endParaRPr lang="en-IN"/>
        </a:p>
      </dgm:t>
    </dgm:pt>
    <dgm:pt modelId="{C54DCA95-DC0F-41D1-B3ED-C3D9610CFB8A}">
      <dgm:prSet phldrT="[Text]" custT="1"/>
      <dgm:spPr/>
      <dgm:t>
        <a:bodyPr/>
        <a:lstStyle/>
        <a:p>
          <a:r>
            <a:rPr lang="en-US" sz="110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All industries drawing GW of  </a:t>
          </a:r>
          <a:r>
            <a:rPr lang="en-US" sz="1100" b="1" u="sng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en-US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 100 m3/day in OCS areas</a:t>
          </a:r>
          <a:endParaRPr lang="en-IN" sz="11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B8EAB7-9614-434A-B718-F0234331CFE0}" type="parTrans" cxnId="{6A417B66-CAB1-4695-A498-E64C0D77D129}">
      <dgm:prSet/>
      <dgm:spPr/>
      <dgm:t>
        <a:bodyPr/>
        <a:lstStyle/>
        <a:p>
          <a:endParaRPr lang="en-IN"/>
        </a:p>
      </dgm:t>
    </dgm:pt>
    <dgm:pt modelId="{1A95A849-503B-4400-90B3-30EE2251776B}" type="sibTrans" cxnId="{6A417B66-CAB1-4695-A498-E64C0D77D129}">
      <dgm:prSet/>
      <dgm:spPr/>
      <dgm:t>
        <a:bodyPr/>
        <a:lstStyle/>
        <a:p>
          <a:endParaRPr lang="en-IN"/>
        </a:p>
      </dgm:t>
    </dgm:pt>
    <dgm:pt modelId="{05235239-2B83-482E-8396-D376C25C342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800" b="1" dirty="0">
              <a:solidFill>
                <a:schemeClr val="accent1">
                  <a:lumMod val="50000"/>
                </a:schemeClr>
              </a:solidFill>
              <a:latin typeface="Lexend" panose="020B0604020202020204" charset="0"/>
              <a:ea typeface="Calibri"/>
              <a:cs typeface="Arial" pitchFamily="34" charset="0"/>
            </a:rPr>
            <a:t>Annual Water Audit Reports</a:t>
          </a:r>
          <a:endParaRPr lang="en-IN" sz="1800" b="1" dirty="0">
            <a:solidFill>
              <a:schemeClr val="accent1">
                <a:lumMod val="50000"/>
              </a:schemeClr>
            </a:solidFill>
            <a:latin typeface="Lexend" panose="020B0604020202020204" charset="0"/>
          </a:endParaRPr>
        </a:p>
      </dgm:t>
    </dgm:pt>
    <dgm:pt modelId="{92E80D66-E129-4569-8ECC-44349A460217}" type="parTrans" cxnId="{ECC5D6E3-23F1-4163-A4A6-157ACBFDEA13}">
      <dgm:prSet/>
      <dgm:spPr/>
      <dgm:t>
        <a:bodyPr/>
        <a:lstStyle/>
        <a:p>
          <a:endParaRPr lang="en-IN"/>
        </a:p>
      </dgm:t>
    </dgm:pt>
    <dgm:pt modelId="{DFB9ABFD-18E5-4B93-B90D-D5FBD95C0F7F}" type="sibTrans" cxnId="{ECC5D6E3-23F1-4163-A4A6-157ACBFDEA13}">
      <dgm:prSet/>
      <dgm:spPr/>
      <dgm:t>
        <a:bodyPr/>
        <a:lstStyle/>
        <a:p>
          <a:endParaRPr lang="en-IN"/>
        </a:p>
      </dgm:t>
    </dgm:pt>
    <dgm:pt modelId="{F8A972FE-D464-49A2-9A56-29CA558EA98B}">
      <dgm:prSet phldrT="[Text]" custT="1"/>
      <dgm:spPr/>
      <dgm:t>
        <a:bodyPr/>
        <a:lstStyle/>
        <a:p>
          <a:r>
            <a:rPr lang="en-IN" sz="1100" dirty="0">
              <a:solidFill>
                <a:schemeClr val="tx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rPr>
            <a:t>by industries abstracting GW </a:t>
          </a:r>
          <a:r>
            <a:rPr lang="en-IN" sz="1100" u="sng" dirty="0">
              <a:solidFill>
                <a:schemeClr val="tx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rPr>
            <a:t>&gt;</a:t>
          </a:r>
          <a:r>
            <a:rPr lang="en-IN" sz="1100" dirty="0">
              <a:solidFill>
                <a:schemeClr val="tx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rPr>
            <a:t> 100 m3/day by FICCI, NPC, CII</a:t>
          </a:r>
        </a:p>
      </dgm:t>
    </dgm:pt>
    <dgm:pt modelId="{97FBDA37-9FFE-4D7E-852A-B875E8E0F0D7}" type="parTrans" cxnId="{AB68D6C5-82F5-4818-904A-5684754B8085}">
      <dgm:prSet/>
      <dgm:spPr/>
      <dgm:t>
        <a:bodyPr/>
        <a:lstStyle/>
        <a:p>
          <a:endParaRPr lang="en-IN"/>
        </a:p>
      </dgm:t>
    </dgm:pt>
    <dgm:pt modelId="{8E1B433B-53C7-46CC-A686-4736918A5746}" type="sibTrans" cxnId="{AB68D6C5-82F5-4818-904A-5684754B8085}">
      <dgm:prSet/>
      <dgm:spPr/>
      <dgm:t>
        <a:bodyPr/>
        <a:lstStyle/>
        <a:p>
          <a:endParaRPr lang="en-IN"/>
        </a:p>
      </dgm:t>
    </dgm:pt>
    <dgm:pt modelId="{E58654EC-96E6-4C5D-95AA-E4639254834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800" b="1" dirty="0">
              <a:solidFill>
                <a:schemeClr val="accent1">
                  <a:lumMod val="50000"/>
                </a:schemeClr>
              </a:solidFill>
              <a:latin typeface="Lexend" panose="020B0604020202020204" charset="0"/>
            </a:rPr>
            <a:t>RWH</a:t>
          </a:r>
        </a:p>
      </dgm:t>
    </dgm:pt>
    <dgm:pt modelId="{4AEFEFB5-35B3-4E7A-9E11-D36B3FB61E0A}" type="parTrans" cxnId="{F1F10645-5F62-49D7-978E-7E834664D512}">
      <dgm:prSet/>
      <dgm:spPr/>
      <dgm:t>
        <a:bodyPr/>
        <a:lstStyle/>
        <a:p>
          <a:endParaRPr lang="en-IN"/>
        </a:p>
      </dgm:t>
    </dgm:pt>
    <dgm:pt modelId="{FAFF3356-10D9-4547-A011-88531350C0BD}" type="sibTrans" cxnId="{F1F10645-5F62-49D7-978E-7E834664D512}">
      <dgm:prSet/>
      <dgm:spPr/>
      <dgm:t>
        <a:bodyPr/>
        <a:lstStyle/>
        <a:p>
          <a:endParaRPr lang="en-IN"/>
        </a:p>
      </dgm:t>
    </dgm:pt>
    <dgm:pt modelId="{79B86635-6572-40F4-8FCF-F82654E02113}">
      <dgm:prSet phldrT="[Text]" custT="1"/>
      <dgm:spPr/>
      <dgm:t>
        <a:bodyPr/>
        <a:lstStyle/>
        <a:p>
          <a:r>
            <a:rPr lang="en-IN" sz="1100" dirty="0">
              <a:solidFill>
                <a:schemeClr val="tx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rPr>
            <a:t>As per model building bye-laws.</a:t>
          </a:r>
          <a:endParaRPr lang="en-IN" sz="11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92528-5138-4D66-9BAC-37F1F08C906D}" type="parTrans" cxnId="{2A73D108-0341-423E-AE5D-00EFB220BA77}">
      <dgm:prSet/>
      <dgm:spPr/>
      <dgm:t>
        <a:bodyPr/>
        <a:lstStyle/>
        <a:p>
          <a:endParaRPr lang="en-IN"/>
        </a:p>
      </dgm:t>
    </dgm:pt>
    <dgm:pt modelId="{403D3DCA-2A1B-4435-87D3-407D04B4DBA5}" type="sibTrans" cxnId="{2A73D108-0341-423E-AE5D-00EFB220BA77}">
      <dgm:prSet/>
      <dgm:spPr/>
      <dgm:t>
        <a:bodyPr/>
        <a:lstStyle/>
        <a:p>
          <a:endParaRPr lang="en-IN"/>
        </a:p>
      </dgm:t>
    </dgm:pt>
    <dgm:pt modelId="{88A50B5F-B08C-469D-9612-503709E34D8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800" b="1" dirty="0">
              <a:solidFill>
                <a:schemeClr val="accent1">
                  <a:lumMod val="50000"/>
                </a:schemeClr>
              </a:solidFill>
              <a:latin typeface="Lexend" panose="020B0604020202020204" charset="0"/>
              <a:ea typeface="Calibri"/>
              <a:cs typeface="Arial" pitchFamily="34" charset="0"/>
            </a:rPr>
            <a:t>GW Charges, Penalty, EC</a:t>
          </a:r>
          <a:endParaRPr lang="en-IN" sz="1800" b="1" dirty="0">
            <a:solidFill>
              <a:schemeClr val="accent1">
                <a:lumMod val="50000"/>
              </a:schemeClr>
            </a:solidFill>
            <a:latin typeface="Lexend" panose="020B0604020202020204" charset="0"/>
          </a:endParaRPr>
        </a:p>
      </dgm:t>
    </dgm:pt>
    <dgm:pt modelId="{4EF04143-BA22-44E1-8BF2-D7ADD7D5E80B}" type="parTrans" cxnId="{A6694257-3FAE-448F-94E3-66198A9C3A95}">
      <dgm:prSet/>
      <dgm:spPr/>
      <dgm:t>
        <a:bodyPr/>
        <a:lstStyle/>
        <a:p>
          <a:endParaRPr lang="en-IN"/>
        </a:p>
      </dgm:t>
    </dgm:pt>
    <dgm:pt modelId="{EC318C22-D00A-4CCC-8BA1-D7C2D99FF0CC}" type="sibTrans" cxnId="{A6694257-3FAE-448F-94E3-66198A9C3A95}">
      <dgm:prSet/>
      <dgm:spPr/>
      <dgm:t>
        <a:bodyPr/>
        <a:lstStyle/>
        <a:p>
          <a:endParaRPr lang="en-IN"/>
        </a:p>
      </dgm:t>
    </dgm:pt>
    <dgm:pt modelId="{7D0D114F-CF24-4D25-A078-FC8882B9CE29}">
      <dgm:prSet custT="1"/>
      <dgm:spPr/>
      <dgm:t>
        <a:bodyPr/>
        <a:lstStyle/>
        <a:p>
          <a:r>
            <a:rPr lang="en-IN" sz="1100" dirty="0">
              <a:solidFill>
                <a:schemeClr val="tx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rPr>
            <a:t>As per specified rates</a:t>
          </a:r>
          <a:endParaRPr lang="en-IN" sz="11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6176B2-6314-47D8-9648-10EAD9AF2484}" type="parTrans" cxnId="{6EF231DA-36EB-4016-86A5-332207E037F1}">
      <dgm:prSet/>
      <dgm:spPr/>
      <dgm:t>
        <a:bodyPr/>
        <a:lstStyle/>
        <a:p>
          <a:endParaRPr lang="en-IN"/>
        </a:p>
      </dgm:t>
    </dgm:pt>
    <dgm:pt modelId="{EA319E75-61CB-4E11-931E-57DD36294148}" type="sibTrans" cxnId="{6EF231DA-36EB-4016-86A5-332207E037F1}">
      <dgm:prSet/>
      <dgm:spPr/>
      <dgm:t>
        <a:bodyPr/>
        <a:lstStyle/>
        <a:p>
          <a:endParaRPr lang="en-IN"/>
        </a:p>
      </dgm:t>
    </dgm:pt>
    <dgm:pt modelId="{CF96ADB5-001B-4E5E-8E80-43C90207B185}" type="pres">
      <dgm:prSet presAssocID="{170F1E21-C890-4618-A034-4F48AEE98B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360B79-9662-46A9-90A1-7478CBBF93FF}" type="pres">
      <dgm:prSet presAssocID="{19D00ABF-CA1A-4532-993A-49A655BF0828}" presName="root" presStyleCnt="0"/>
      <dgm:spPr/>
    </dgm:pt>
    <dgm:pt modelId="{A8DD4193-348E-4502-8E88-B5287C9152A1}" type="pres">
      <dgm:prSet presAssocID="{19D00ABF-CA1A-4532-993A-49A655BF0828}" presName="rootComposite" presStyleCnt="0"/>
      <dgm:spPr/>
    </dgm:pt>
    <dgm:pt modelId="{C231D805-C10C-439A-886A-2B77214E49D3}" type="pres">
      <dgm:prSet presAssocID="{19D00ABF-CA1A-4532-993A-49A655BF0828}" presName="rootText" presStyleLbl="node1" presStyleIdx="0" presStyleCnt="4"/>
      <dgm:spPr/>
    </dgm:pt>
    <dgm:pt modelId="{10AAD2DE-8863-4CC4-B333-F1A1FBE38E47}" type="pres">
      <dgm:prSet presAssocID="{19D00ABF-CA1A-4532-993A-49A655BF0828}" presName="rootConnector" presStyleLbl="node1" presStyleIdx="0" presStyleCnt="4"/>
      <dgm:spPr/>
    </dgm:pt>
    <dgm:pt modelId="{57DCF44F-D878-449A-BA78-606924878942}" type="pres">
      <dgm:prSet presAssocID="{19D00ABF-CA1A-4532-993A-49A655BF0828}" presName="childShape" presStyleCnt="0"/>
      <dgm:spPr/>
    </dgm:pt>
    <dgm:pt modelId="{EA269F4B-80AC-4E8D-804B-BC065CF3C50D}" type="pres">
      <dgm:prSet presAssocID="{2AB8EAB7-9614-434A-B718-F0234331CFE0}" presName="Name13" presStyleLbl="parChTrans1D2" presStyleIdx="0" presStyleCnt="4"/>
      <dgm:spPr/>
    </dgm:pt>
    <dgm:pt modelId="{BE42B6E4-7927-4EC0-BC20-AAA29E624AC1}" type="pres">
      <dgm:prSet presAssocID="{C54DCA95-DC0F-41D1-B3ED-C3D9610CFB8A}" presName="childText" presStyleLbl="bgAcc1" presStyleIdx="0" presStyleCnt="4" custScaleX="106397" custScaleY="96090">
        <dgm:presLayoutVars>
          <dgm:bulletEnabled val="1"/>
        </dgm:presLayoutVars>
      </dgm:prSet>
      <dgm:spPr/>
    </dgm:pt>
    <dgm:pt modelId="{0097CB78-D16E-40DF-A9E9-8E9243F97D2A}" type="pres">
      <dgm:prSet presAssocID="{05235239-2B83-482E-8396-D376C25C342A}" presName="root" presStyleCnt="0"/>
      <dgm:spPr/>
    </dgm:pt>
    <dgm:pt modelId="{477E0228-4AD8-4128-B316-8F8670ADA5A5}" type="pres">
      <dgm:prSet presAssocID="{05235239-2B83-482E-8396-D376C25C342A}" presName="rootComposite" presStyleCnt="0"/>
      <dgm:spPr/>
    </dgm:pt>
    <dgm:pt modelId="{EA8B6A19-9DC9-47FB-8804-C4B331B7B26C}" type="pres">
      <dgm:prSet presAssocID="{05235239-2B83-482E-8396-D376C25C342A}" presName="rootText" presStyleLbl="node1" presStyleIdx="1" presStyleCnt="4"/>
      <dgm:spPr/>
    </dgm:pt>
    <dgm:pt modelId="{876309E4-1D15-406C-AC83-E59F15B792A3}" type="pres">
      <dgm:prSet presAssocID="{05235239-2B83-482E-8396-D376C25C342A}" presName="rootConnector" presStyleLbl="node1" presStyleIdx="1" presStyleCnt="4"/>
      <dgm:spPr/>
    </dgm:pt>
    <dgm:pt modelId="{3B445F30-7297-464F-912F-DF9956904A24}" type="pres">
      <dgm:prSet presAssocID="{05235239-2B83-482E-8396-D376C25C342A}" presName="childShape" presStyleCnt="0"/>
      <dgm:spPr/>
    </dgm:pt>
    <dgm:pt modelId="{D31745E7-E9BD-4F37-A3BF-B2FC2C6F2FA7}" type="pres">
      <dgm:prSet presAssocID="{97FBDA37-9FFE-4D7E-852A-B875E8E0F0D7}" presName="Name13" presStyleLbl="parChTrans1D2" presStyleIdx="1" presStyleCnt="4"/>
      <dgm:spPr/>
    </dgm:pt>
    <dgm:pt modelId="{5C5E8186-5359-40B4-A6A4-48F6F1373963}" type="pres">
      <dgm:prSet presAssocID="{F8A972FE-D464-49A2-9A56-29CA558EA98B}" presName="childText" presStyleLbl="bgAcc1" presStyleIdx="1" presStyleCnt="4">
        <dgm:presLayoutVars>
          <dgm:bulletEnabled val="1"/>
        </dgm:presLayoutVars>
      </dgm:prSet>
      <dgm:spPr/>
    </dgm:pt>
    <dgm:pt modelId="{0970BB84-873B-403A-AAF3-030067C65668}" type="pres">
      <dgm:prSet presAssocID="{E58654EC-96E6-4C5D-95AA-E4639254834E}" presName="root" presStyleCnt="0"/>
      <dgm:spPr/>
    </dgm:pt>
    <dgm:pt modelId="{E175F50D-2105-4759-A342-48BE6A35D3EE}" type="pres">
      <dgm:prSet presAssocID="{E58654EC-96E6-4C5D-95AA-E4639254834E}" presName="rootComposite" presStyleCnt="0"/>
      <dgm:spPr/>
    </dgm:pt>
    <dgm:pt modelId="{D82BD502-CE42-44AB-B92F-98379FF57C54}" type="pres">
      <dgm:prSet presAssocID="{E58654EC-96E6-4C5D-95AA-E4639254834E}" presName="rootText" presStyleLbl="node1" presStyleIdx="2" presStyleCnt="4"/>
      <dgm:spPr/>
    </dgm:pt>
    <dgm:pt modelId="{6CFDDDFD-2933-4945-B8E7-E91278621576}" type="pres">
      <dgm:prSet presAssocID="{E58654EC-96E6-4C5D-95AA-E4639254834E}" presName="rootConnector" presStyleLbl="node1" presStyleIdx="2" presStyleCnt="4"/>
      <dgm:spPr/>
    </dgm:pt>
    <dgm:pt modelId="{F9C7568B-DD04-4D43-A657-95BE226C4517}" type="pres">
      <dgm:prSet presAssocID="{E58654EC-96E6-4C5D-95AA-E4639254834E}" presName="childShape" presStyleCnt="0"/>
      <dgm:spPr/>
    </dgm:pt>
    <dgm:pt modelId="{E6A9427E-CDE5-435E-A945-E4ACFC1A2F47}" type="pres">
      <dgm:prSet presAssocID="{80F92528-5138-4D66-9BAC-37F1F08C906D}" presName="Name13" presStyleLbl="parChTrans1D2" presStyleIdx="2" presStyleCnt="4"/>
      <dgm:spPr/>
    </dgm:pt>
    <dgm:pt modelId="{BAFA2B3A-E83C-4266-A454-26E2D04E24A4}" type="pres">
      <dgm:prSet presAssocID="{79B86635-6572-40F4-8FCF-F82654E02113}" presName="childText" presStyleLbl="bgAcc1" presStyleIdx="2" presStyleCnt="4">
        <dgm:presLayoutVars>
          <dgm:bulletEnabled val="1"/>
        </dgm:presLayoutVars>
      </dgm:prSet>
      <dgm:spPr/>
    </dgm:pt>
    <dgm:pt modelId="{7A248092-6D5D-4503-B808-1E79CBDE3392}" type="pres">
      <dgm:prSet presAssocID="{88A50B5F-B08C-469D-9612-503709E34D8E}" presName="root" presStyleCnt="0"/>
      <dgm:spPr/>
    </dgm:pt>
    <dgm:pt modelId="{E5D6D12F-9DFA-4592-9053-55E11C23AC7F}" type="pres">
      <dgm:prSet presAssocID="{88A50B5F-B08C-469D-9612-503709E34D8E}" presName="rootComposite" presStyleCnt="0"/>
      <dgm:spPr/>
    </dgm:pt>
    <dgm:pt modelId="{8CAF1790-6D2E-4C6A-A722-436FFF314758}" type="pres">
      <dgm:prSet presAssocID="{88A50B5F-B08C-469D-9612-503709E34D8E}" presName="rootText" presStyleLbl="node1" presStyleIdx="3" presStyleCnt="4"/>
      <dgm:spPr/>
    </dgm:pt>
    <dgm:pt modelId="{E95220C3-B75A-468D-907F-247B24CA2A0B}" type="pres">
      <dgm:prSet presAssocID="{88A50B5F-B08C-469D-9612-503709E34D8E}" presName="rootConnector" presStyleLbl="node1" presStyleIdx="3" presStyleCnt="4"/>
      <dgm:spPr/>
    </dgm:pt>
    <dgm:pt modelId="{9DC4671C-0F75-4649-81D2-6FBE20670520}" type="pres">
      <dgm:prSet presAssocID="{88A50B5F-B08C-469D-9612-503709E34D8E}" presName="childShape" presStyleCnt="0"/>
      <dgm:spPr/>
    </dgm:pt>
    <dgm:pt modelId="{5E617EE2-9FC0-43A4-9BF3-67AB174780F2}" type="pres">
      <dgm:prSet presAssocID="{2D6176B2-6314-47D8-9648-10EAD9AF2484}" presName="Name13" presStyleLbl="parChTrans1D2" presStyleIdx="3" presStyleCnt="4"/>
      <dgm:spPr/>
    </dgm:pt>
    <dgm:pt modelId="{A8BC7E63-2871-4F9A-8E3C-AE7D8FACF9C3}" type="pres">
      <dgm:prSet presAssocID="{7D0D114F-CF24-4D25-A078-FC8882B9CE29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43788B00-67BA-41E6-B8EA-01B397F4ABCD}" type="presOf" srcId="{19D00ABF-CA1A-4532-993A-49A655BF0828}" destId="{10AAD2DE-8863-4CC4-B333-F1A1FBE38E47}" srcOrd="1" destOrd="0" presId="urn:microsoft.com/office/officeart/2005/8/layout/hierarchy3"/>
    <dgm:cxn modelId="{2A73D108-0341-423E-AE5D-00EFB220BA77}" srcId="{E58654EC-96E6-4C5D-95AA-E4639254834E}" destId="{79B86635-6572-40F4-8FCF-F82654E02113}" srcOrd="0" destOrd="0" parTransId="{80F92528-5138-4D66-9BAC-37F1F08C906D}" sibTransId="{403D3DCA-2A1B-4435-87D3-407D04B4DBA5}"/>
    <dgm:cxn modelId="{BF210118-29FD-4EEC-B87B-8D6CBD72D54C}" type="presOf" srcId="{88A50B5F-B08C-469D-9612-503709E34D8E}" destId="{8CAF1790-6D2E-4C6A-A722-436FFF314758}" srcOrd="0" destOrd="0" presId="urn:microsoft.com/office/officeart/2005/8/layout/hierarchy3"/>
    <dgm:cxn modelId="{B89C011C-634A-4A02-99BD-1F8275DDB59E}" type="presOf" srcId="{2D6176B2-6314-47D8-9648-10EAD9AF2484}" destId="{5E617EE2-9FC0-43A4-9BF3-67AB174780F2}" srcOrd="0" destOrd="0" presId="urn:microsoft.com/office/officeart/2005/8/layout/hierarchy3"/>
    <dgm:cxn modelId="{784C3120-E7A8-446F-AC89-E0D4F4EA95C7}" type="presOf" srcId="{79B86635-6572-40F4-8FCF-F82654E02113}" destId="{BAFA2B3A-E83C-4266-A454-26E2D04E24A4}" srcOrd="0" destOrd="0" presId="urn:microsoft.com/office/officeart/2005/8/layout/hierarchy3"/>
    <dgm:cxn modelId="{51E71122-27F0-4F59-883C-92D37F2A2E43}" type="presOf" srcId="{05235239-2B83-482E-8396-D376C25C342A}" destId="{EA8B6A19-9DC9-47FB-8804-C4B331B7B26C}" srcOrd="0" destOrd="0" presId="urn:microsoft.com/office/officeart/2005/8/layout/hierarchy3"/>
    <dgm:cxn modelId="{3785BF2F-D26A-4FBE-B776-C41593788974}" type="presOf" srcId="{80F92528-5138-4D66-9BAC-37F1F08C906D}" destId="{E6A9427E-CDE5-435E-A945-E4ACFC1A2F47}" srcOrd="0" destOrd="0" presId="urn:microsoft.com/office/officeart/2005/8/layout/hierarchy3"/>
    <dgm:cxn modelId="{14DCF062-24CA-4085-979A-CCACA71CD6F9}" type="presOf" srcId="{97FBDA37-9FFE-4D7E-852A-B875E8E0F0D7}" destId="{D31745E7-E9BD-4F37-A3BF-B2FC2C6F2FA7}" srcOrd="0" destOrd="0" presId="urn:microsoft.com/office/officeart/2005/8/layout/hierarchy3"/>
    <dgm:cxn modelId="{BF8AA663-EE70-4683-987F-DC8A15B3C8B1}" type="presOf" srcId="{C54DCA95-DC0F-41D1-B3ED-C3D9610CFB8A}" destId="{BE42B6E4-7927-4EC0-BC20-AAA29E624AC1}" srcOrd="0" destOrd="0" presId="urn:microsoft.com/office/officeart/2005/8/layout/hierarchy3"/>
    <dgm:cxn modelId="{F1F10645-5F62-49D7-978E-7E834664D512}" srcId="{170F1E21-C890-4618-A034-4F48AEE98BE3}" destId="{E58654EC-96E6-4C5D-95AA-E4639254834E}" srcOrd="2" destOrd="0" parTransId="{4AEFEFB5-35B3-4E7A-9E11-D36B3FB61E0A}" sibTransId="{FAFF3356-10D9-4547-A011-88531350C0BD}"/>
    <dgm:cxn modelId="{6A417B66-CAB1-4695-A498-E64C0D77D129}" srcId="{19D00ABF-CA1A-4532-993A-49A655BF0828}" destId="{C54DCA95-DC0F-41D1-B3ED-C3D9610CFB8A}" srcOrd="0" destOrd="0" parTransId="{2AB8EAB7-9614-434A-B718-F0234331CFE0}" sibTransId="{1A95A849-503B-4400-90B3-30EE2251776B}"/>
    <dgm:cxn modelId="{DE83474F-7ED6-4FE4-AAE3-9C3A038424CF}" type="presOf" srcId="{E58654EC-96E6-4C5D-95AA-E4639254834E}" destId="{D82BD502-CE42-44AB-B92F-98379FF57C54}" srcOrd="0" destOrd="0" presId="urn:microsoft.com/office/officeart/2005/8/layout/hierarchy3"/>
    <dgm:cxn modelId="{F297EC75-7FAE-487D-833F-75C956924DC9}" type="presOf" srcId="{19D00ABF-CA1A-4532-993A-49A655BF0828}" destId="{C231D805-C10C-439A-886A-2B77214E49D3}" srcOrd="0" destOrd="0" presId="urn:microsoft.com/office/officeart/2005/8/layout/hierarchy3"/>
    <dgm:cxn modelId="{A6694257-3FAE-448F-94E3-66198A9C3A95}" srcId="{170F1E21-C890-4618-A034-4F48AEE98BE3}" destId="{88A50B5F-B08C-469D-9612-503709E34D8E}" srcOrd="3" destOrd="0" parTransId="{4EF04143-BA22-44E1-8BF2-D7ADD7D5E80B}" sibTransId="{EC318C22-D00A-4CCC-8BA1-D7C2D99FF0CC}"/>
    <dgm:cxn modelId="{3D9E229C-494E-45A1-BE39-8FBD798921A8}" type="presOf" srcId="{88A50B5F-B08C-469D-9612-503709E34D8E}" destId="{E95220C3-B75A-468D-907F-247B24CA2A0B}" srcOrd="1" destOrd="0" presId="urn:microsoft.com/office/officeart/2005/8/layout/hierarchy3"/>
    <dgm:cxn modelId="{FC477CA3-FE96-45B0-ACF0-54DC2E077783}" type="presOf" srcId="{05235239-2B83-482E-8396-D376C25C342A}" destId="{876309E4-1D15-406C-AC83-E59F15B792A3}" srcOrd="1" destOrd="0" presId="urn:microsoft.com/office/officeart/2005/8/layout/hierarchy3"/>
    <dgm:cxn modelId="{C65526AC-452E-48D1-812A-2A926A89DFD8}" type="presOf" srcId="{2AB8EAB7-9614-434A-B718-F0234331CFE0}" destId="{EA269F4B-80AC-4E8D-804B-BC065CF3C50D}" srcOrd="0" destOrd="0" presId="urn:microsoft.com/office/officeart/2005/8/layout/hierarchy3"/>
    <dgm:cxn modelId="{F38D7DAF-6C16-4504-8642-40003CF8AC30}" type="presOf" srcId="{F8A972FE-D464-49A2-9A56-29CA558EA98B}" destId="{5C5E8186-5359-40B4-A6A4-48F6F1373963}" srcOrd="0" destOrd="0" presId="urn:microsoft.com/office/officeart/2005/8/layout/hierarchy3"/>
    <dgm:cxn modelId="{86A292BE-2F4F-4534-AFEB-69ED287E0178}" type="presOf" srcId="{7D0D114F-CF24-4D25-A078-FC8882B9CE29}" destId="{A8BC7E63-2871-4F9A-8E3C-AE7D8FACF9C3}" srcOrd="0" destOrd="0" presId="urn:microsoft.com/office/officeart/2005/8/layout/hierarchy3"/>
    <dgm:cxn modelId="{AB68D6C5-82F5-4818-904A-5684754B8085}" srcId="{05235239-2B83-482E-8396-D376C25C342A}" destId="{F8A972FE-D464-49A2-9A56-29CA558EA98B}" srcOrd="0" destOrd="0" parTransId="{97FBDA37-9FFE-4D7E-852A-B875E8E0F0D7}" sibTransId="{8E1B433B-53C7-46CC-A686-4736918A5746}"/>
    <dgm:cxn modelId="{993C32CB-0770-4F85-84AE-7F5A44B3C18A}" type="presOf" srcId="{170F1E21-C890-4618-A034-4F48AEE98BE3}" destId="{CF96ADB5-001B-4E5E-8E80-43C90207B185}" srcOrd="0" destOrd="0" presId="urn:microsoft.com/office/officeart/2005/8/layout/hierarchy3"/>
    <dgm:cxn modelId="{6EF231DA-36EB-4016-86A5-332207E037F1}" srcId="{88A50B5F-B08C-469D-9612-503709E34D8E}" destId="{7D0D114F-CF24-4D25-A078-FC8882B9CE29}" srcOrd="0" destOrd="0" parTransId="{2D6176B2-6314-47D8-9648-10EAD9AF2484}" sibTransId="{EA319E75-61CB-4E11-931E-57DD36294148}"/>
    <dgm:cxn modelId="{ECC5D6E3-23F1-4163-A4A6-157ACBFDEA13}" srcId="{170F1E21-C890-4618-A034-4F48AEE98BE3}" destId="{05235239-2B83-482E-8396-D376C25C342A}" srcOrd="1" destOrd="0" parTransId="{92E80D66-E129-4569-8ECC-44349A460217}" sibTransId="{DFB9ABFD-18E5-4B93-B90D-D5FBD95C0F7F}"/>
    <dgm:cxn modelId="{0FA77FF8-340D-4413-83BC-8F2953497EA5}" type="presOf" srcId="{E58654EC-96E6-4C5D-95AA-E4639254834E}" destId="{6CFDDDFD-2933-4945-B8E7-E91278621576}" srcOrd="1" destOrd="0" presId="urn:microsoft.com/office/officeart/2005/8/layout/hierarchy3"/>
    <dgm:cxn modelId="{8CB25BF9-C874-4EBD-9CF9-711F70D5D583}" srcId="{170F1E21-C890-4618-A034-4F48AEE98BE3}" destId="{19D00ABF-CA1A-4532-993A-49A655BF0828}" srcOrd="0" destOrd="0" parTransId="{2FD3F2BC-1BF9-4D05-AF40-70BABE8C29DC}" sibTransId="{E21A4F5A-CB10-4470-B631-50E7AE4CA3C4}"/>
    <dgm:cxn modelId="{7D219638-7B97-464E-8B0D-081F30BEF5C1}" type="presParOf" srcId="{CF96ADB5-001B-4E5E-8E80-43C90207B185}" destId="{5C360B79-9662-46A9-90A1-7478CBBF93FF}" srcOrd="0" destOrd="0" presId="urn:microsoft.com/office/officeart/2005/8/layout/hierarchy3"/>
    <dgm:cxn modelId="{CC5B70AE-61F3-4EDD-9309-2508490B5492}" type="presParOf" srcId="{5C360B79-9662-46A9-90A1-7478CBBF93FF}" destId="{A8DD4193-348E-4502-8E88-B5287C9152A1}" srcOrd="0" destOrd="0" presId="urn:microsoft.com/office/officeart/2005/8/layout/hierarchy3"/>
    <dgm:cxn modelId="{AC746CED-3778-4CDE-BE9D-0B61D5A05B39}" type="presParOf" srcId="{A8DD4193-348E-4502-8E88-B5287C9152A1}" destId="{C231D805-C10C-439A-886A-2B77214E49D3}" srcOrd="0" destOrd="0" presId="urn:microsoft.com/office/officeart/2005/8/layout/hierarchy3"/>
    <dgm:cxn modelId="{3A0B22A6-82C2-4B0D-B031-58020199F1F8}" type="presParOf" srcId="{A8DD4193-348E-4502-8E88-B5287C9152A1}" destId="{10AAD2DE-8863-4CC4-B333-F1A1FBE38E47}" srcOrd="1" destOrd="0" presId="urn:microsoft.com/office/officeart/2005/8/layout/hierarchy3"/>
    <dgm:cxn modelId="{ECE229BC-5F7F-41C9-836E-EFD753B793DE}" type="presParOf" srcId="{5C360B79-9662-46A9-90A1-7478CBBF93FF}" destId="{57DCF44F-D878-449A-BA78-606924878942}" srcOrd="1" destOrd="0" presId="urn:microsoft.com/office/officeart/2005/8/layout/hierarchy3"/>
    <dgm:cxn modelId="{19497C12-4260-46DC-9A7F-0F6FBE9975B5}" type="presParOf" srcId="{57DCF44F-D878-449A-BA78-606924878942}" destId="{EA269F4B-80AC-4E8D-804B-BC065CF3C50D}" srcOrd="0" destOrd="0" presId="urn:microsoft.com/office/officeart/2005/8/layout/hierarchy3"/>
    <dgm:cxn modelId="{BA913F7A-3392-4B75-82C0-5E507B4CFBDE}" type="presParOf" srcId="{57DCF44F-D878-449A-BA78-606924878942}" destId="{BE42B6E4-7927-4EC0-BC20-AAA29E624AC1}" srcOrd="1" destOrd="0" presId="urn:microsoft.com/office/officeart/2005/8/layout/hierarchy3"/>
    <dgm:cxn modelId="{615F3EC6-CEB4-4FA6-B2A2-6C3647B1690C}" type="presParOf" srcId="{CF96ADB5-001B-4E5E-8E80-43C90207B185}" destId="{0097CB78-D16E-40DF-A9E9-8E9243F97D2A}" srcOrd="1" destOrd="0" presId="urn:microsoft.com/office/officeart/2005/8/layout/hierarchy3"/>
    <dgm:cxn modelId="{AAA8B102-F4F4-4D5C-8E92-951C47077E3D}" type="presParOf" srcId="{0097CB78-D16E-40DF-A9E9-8E9243F97D2A}" destId="{477E0228-4AD8-4128-B316-8F8670ADA5A5}" srcOrd="0" destOrd="0" presId="urn:microsoft.com/office/officeart/2005/8/layout/hierarchy3"/>
    <dgm:cxn modelId="{C147B400-C482-4391-BC0E-4374443B0EE6}" type="presParOf" srcId="{477E0228-4AD8-4128-B316-8F8670ADA5A5}" destId="{EA8B6A19-9DC9-47FB-8804-C4B331B7B26C}" srcOrd="0" destOrd="0" presId="urn:microsoft.com/office/officeart/2005/8/layout/hierarchy3"/>
    <dgm:cxn modelId="{D30720F4-70D4-4DEE-A556-1F09C113C4FB}" type="presParOf" srcId="{477E0228-4AD8-4128-B316-8F8670ADA5A5}" destId="{876309E4-1D15-406C-AC83-E59F15B792A3}" srcOrd="1" destOrd="0" presId="urn:microsoft.com/office/officeart/2005/8/layout/hierarchy3"/>
    <dgm:cxn modelId="{7F028DB2-BA24-4720-A4C2-5F2DAF775CBA}" type="presParOf" srcId="{0097CB78-D16E-40DF-A9E9-8E9243F97D2A}" destId="{3B445F30-7297-464F-912F-DF9956904A24}" srcOrd="1" destOrd="0" presId="urn:microsoft.com/office/officeart/2005/8/layout/hierarchy3"/>
    <dgm:cxn modelId="{D0E8BFDD-5185-4681-A017-1BF49CA7EE7B}" type="presParOf" srcId="{3B445F30-7297-464F-912F-DF9956904A24}" destId="{D31745E7-E9BD-4F37-A3BF-B2FC2C6F2FA7}" srcOrd="0" destOrd="0" presId="urn:microsoft.com/office/officeart/2005/8/layout/hierarchy3"/>
    <dgm:cxn modelId="{C43D73CE-C6CE-4A6B-92EE-C508C731AE92}" type="presParOf" srcId="{3B445F30-7297-464F-912F-DF9956904A24}" destId="{5C5E8186-5359-40B4-A6A4-48F6F1373963}" srcOrd="1" destOrd="0" presId="urn:microsoft.com/office/officeart/2005/8/layout/hierarchy3"/>
    <dgm:cxn modelId="{99F719BB-EB2B-4A01-8B53-4897764DFFEC}" type="presParOf" srcId="{CF96ADB5-001B-4E5E-8E80-43C90207B185}" destId="{0970BB84-873B-403A-AAF3-030067C65668}" srcOrd="2" destOrd="0" presId="urn:microsoft.com/office/officeart/2005/8/layout/hierarchy3"/>
    <dgm:cxn modelId="{6302C0BA-661F-48BC-97C6-2740416D17B1}" type="presParOf" srcId="{0970BB84-873B-403A-AAF3-030067C65668}" destId="{E175F50D-2105-4759-A342-48BE6A35D3EE}" srcOrd="0" destOrd="0" presId="urn:microsoft.com/office/officeart/2005/8/layout/hierarchy3"/>
    <dgm:cxn modelId="{12BC6A94-5DAF-4EAD-BCEE-42A7D5350C6D}" type="presParOf" srcId="{E175F50D-2105-4759-A342-48BE6A35D3EE}" destId="{D82BD502-CE42-44AB-B92F-98379FF57C54}" srcOrd="0" destOrd="0" presId="urn:microsoft.com/office/officeart/2005/8/layout/hierarchy3"/>
    <dgm:cxn modelId="{2DC4A3F1-D1A9-40D5-8763-037096F79011}" type="presParOf" srcId="{E175F50D-2105-4759-A342-48BE6A35D3EE}" destId="{6CFDDDFD-2933-4945-B8E7-E91278621576}" srcOrd="1" destOrd="0" presId="urn:microsoft.com/office/officeart/2005/8/layout/hierarchy3"/>
    <dgm:cxn modelId="{34318428-E3EB-4335-99B6-B3AA434DC8EA}" type="presParOf" srcId="{0970BB84-873B-403A-AAF3-030067C65668}" destId="{F9C7568B-DD04-4D43-A657-95BE226C4517}" srcOrd="1" destOrd="0" presId="urn:microsoft.com/office/officeart/2005/8/layout/hierarchy3"/>
    <dgm:cxn modelId="{418FD0C4-13F5-4E00-9A36-25A0CEC521DF}" type="presParOf" srcId="{F9C7568B-DD04-4D43-A657-95BE226C4517}" destId="{E6A9427E-CDE5-435E-A945-E4ACFC1A2F47}" srcOrd="0" destOrd="0" presId="urn:microsoft.com/office/officeart/2005/8/layout/hierarchy3"/>
    <dgm:cxn modelId="{6D0DF793-3043-4F40-A624-C5235967A635}" type="presParOf" srcId="{F9C7568B-DD04-4D43-A657-95BE226C4517}" destId="{BAFA2B3A-E83C-4266-A454-26E2D04E24A4}" srcOrd="1" destOrd="0" presId="urn:microsoft.com/office/officeart/2005/8/layout/hierarchy3"/>
    <dgm:cxn modelId="{66088E7E-639E-4B80-9074-F6CB6CDF8163}" type="presParOf" srcId="{CF96ADB5-001B-4E5E-8E80-43C90207B185}" destId="{7A248092-6D5D-4503-B808-1E79CBDE3392}" srcOrd="3" destOrd="0" presId="urn:microsoft.com/office/officeart/2005/8/layout/hierarchy3"/>
    <dgm:cxn modelId="{90C13B48-F8B9-4130-8D13-763D94711131}" type="presParOf" srcId="{7A248092-6D5D-4503-B808-1E79CBDE3392}" destId="{E5D6D12F-9DFA-4592-9053-55E11C23AC7F}" srcOrd="0" destOrd="0" presId="urn:microsoft.com/office/officeart/2005/8/layout/hierarchy3"/>
    <dgm:cxn modelId="{4791996C-C23C-498C-8B3A-9A6546FEBA82}" type="presParOf" srcId="{E5D6D12F-9DFA-4592-9053-55E11C23AC7F}" destId="{8CAF1790-6D2E-4C6A-A722-436FFF314758}" srcOrd="0" destOrd="0" presId="urn:microsoft.com/office/officeart/2005/8/layout/hierarchy3"/>
    <dgm:cxn modelId="{2518C238-06F5-4710-9A1A-F4E40971967A}" type="presParOf" srcId="{E5D6D12F-9DFA-4592-9053-55E11C23AC7F}" destId="{E95220C3-B75A-468D-907F-247B24CA2A0B}" srcOrd="1" destOrd="0" presId="urn:microsoft.com/office/officeart/2005/8/layout/hierarchy3"/>
    <dgm:cxn modelId="{2DC6AFBD-83CF-43C5-9535-AA1892DBBEF7}" type="presParOf" srcId="{7A248092-6D5D-4503-B808-1E79CBDE3392}" destId="{9DC4671C-0F75-4649-81D2-6FBE20670520}" srcOrd="1" destOrd="0" presId="urn:microsoft.com/office/officeart/2005/8/layout/hierarchy3"/>
    <dgm:cxn modelId="{59E2B87E-0BC8-4E39-8E23-F4FA8A7BADDB}" type="presParOf" srcId="{9DC4671C-0F75-4649-81D2-6FBE20670520}" destId="{5E617EE2-9FC0-43A4-9BF3-67AB174780F2}" srcOrd="0" destOrd="0" presId="urn:microsoft.com/office/officeart/2005/8/layout/hierarchy3"/>
    <dgm:cxn modelId="{D3E013DC-EF99-4A58-A29E-A90409E0160D}" type="presParOf" srcId="{9DC4671C-0F75-4649-81D2-6FBE20670520}" destId="{A8BC7E63-2871-4F9A-8E3C-AE7D8FACF9C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B01C6-5A41-4D6D-9F36-88C5499B460F}">
      <dsp:nvSpPr>
        <dsp:cNvPr id="0" name=""/>
        <dsp:cNvSpPr/>
      </dsp:nvSpPr>
      <dsp:spPr>
        <a:xfrm rot="10800000">
          <a:off x="998882" y="0"/>
          <a:ext cx="6105290" cy="107903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82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Growing demands for </a:t>
          </a:r>
          <a:r>
            <a:rPr lang="en-US" sz="1800" kern="1200" dirty="0" err="1"/>
            <a:t>Agriculture,domestic</a:t>
          </a:r>
          <a:r>
            <a:rPr lang="en-US" sz="1800" kern="1200" dirty="0"/>
            <a:t> and industrial water supply </a:t>
          </a:r>
          <a:endParaRPr lang="en-IN" sz="1800" kern="1200" dirty="0"/>
        </a:p>
      </dsp:txBody>
      <dsp:txXfrm rot="10800000">
        <a:off x="1268642" y="0"/>
        <a:ext cx="5835530" cy="1079039"/>
      </dsp:txXfrm>
    </dsp:sp>
    <dsp:sp modelId="{94D992B9-964F-43B9-BB19-D27B91BC22A2}">
      <dsp:nvSpPr>
        <dsp:cNvPr id="0" name=""/>
        <dsp:cNvSpPr/>
      </dsp:nvSpPr>
      <dsp:spPr>
        <a:xfrm>
          <a:off x="0" y="0"/>
          <a:ext cx="1079039" cy="10790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9C668-44B4-473E-A6CF-C4C489478B49}">
      <dsp:nvSpPr>
        <dsp:cNvPr id="0" name=""/>
        <dsp:cNvSpPr/>
      </dsp:nvSpPr>
      <dsp:spPr>
        <a:xfrm rot="10800000">
          <a:off x="998882" y="1354349"/>
          <a:ext cx="6105290" cy="107903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82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Groundwater table declining in many states </a:t>
          </a:r>
          <a:endParaRPr lang="en-IN" sz="1800" kern="1200" dirty="0"/>
        </a:p>
      </dsp:txBody>
      <dsp:txXfrm rot="10800000">
        <a:off x="1268642" y="1354349"/>
        <a:ext cx="5835530" cy="1079039"/>
      </dsp:txXfrm>
    </dsp:sp>
    <dsp:sp modelId="{22C530B3-7EC5-4391-879F-B8AE358FBEF8}">
      <dsp:nvSpPr>
        <dsp:cNvPr id="0" name=""/>
        <dsp:cNvSpPr/>
      </dsp:nvSpPr>
      <dsp:spPr>
        <a:xfrm>
          <a:off x="0" y="1354349"/>
          <a:ext cx="1079039" cy="107903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0B136-D6A1-4E15-888A-E973BB04D584}">
      <dsp:nvSpPr>
        <dsp:cNvPr id="0" name=""/>
        <dsp:cNvSpPr/>
      </dsp:nvSpPr>
      <dsp:spPr>
        <a:xfrm rot="10800000">
          <a:off x="998882" y="2755489"/>
          <a:ext cx="6105290" cy="107903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82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Deterioration in Ground Water quality</a:t>
          </a:r>
          <a:endParaRPr lang="en-IN" sz="1800" kern="1200" dirty="0"/>
        </a:p>
      </dsp:txBody>
      <dsp:txXfrm rot="10800000">
        <a:off x="1268642" y="2755489"/>
        <a:ext cx="5835530" cy="1079039"/>
      </dsp:txXfrm>
    </dsp:sp>
    <dsp:sp modelId="{5095AEB1-7D30-47CC-A561-A0ACBA386A09}">
      <dsp:nvSpPr>
        <dsp:cNvPr id="0" name=""/>
        <dsp:cNvSpPr/>
      </dsp:nvSpPr>
      <dsp:spPr>
        <a:xfrm>
          <a:off x="0" y="2755489"/>
          <a:ext cx="1079039" cy="107903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DEB1A-1068-48CA-9FB1-4C0BE8DBE15B}">
      <dsp:nvSpPr>
        <dsp:cNvPr id="0" name=""/>
        <dsp:cNvSpPr/>
      </dsp:nvSpPr>
      <dsp:spPr>
        <a:xfrm rot="10800000">
          <a:off x="495863" y="4156630"/>
          <a:ext cx="6837438" cy="107903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82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Gap in demand and supply of water resources increasing</a:t>
          </a:r>
          <a:endParaRPr lang="en-IN" sz="1800" kern="1200" dirty="0"/>
        </a:p>
      </dsp:txBody>
      <dsp:txXfrm rot="10800000">
        <a:off x="765623" y="4156630"/>
        <a:ext cx="6567678" cy="1079039"/>
      </dsp:txXfrm>
    </dsp:sp>
    <dsp:sp modelId="{AF2C11BD-7A50-4BEE-8451-B6A041297251}">
      <dsp:nvSpPr>
        <dsp:cNvPr id="0" name=""/>
        <dsp:cNvSpPr/>
      </dsp:nvSpPr>
      <dsp:spPr>
        <a:xfrm>
          <a:off x="0" y="4156630"/>
          <a:ext cx="1079039" cy="107903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1C005-2308-47B9-8F91-FE4ABCE0249A}">
      <dsp:nvSpPr>
        <dsp:cNvPr id="0" name=""/>
        <dsp:cNvSpPr/>
      </dsp:nvSpPr>
      <dsp:spPr>
        <a:xfrm>
          <a:off x="2661235" y="1691"/>
          <a:ext cx="1635984" cy="1635984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Decrease water demand</a:t>
          </a:r>
          <a:endParaRPr lang="en-IN" sz="2300" kern="1200" dirty="0"/>
        </a:p>
      </dsp:txBody>
      <dsp:txXfrm>
        <a:off x="2900819" y="241275"/>
        <a:ext cx="1156816" cy="1156816"/>
      </dsp:txXfrm>
    </dsp:sp>
    <dsp:sp modelId="{85ECECBB-1E66-4757-82CB-FA638D93C75B}">
      <dsp:nvSpPr>
        <dsp:cNvPr id="0" name=""/>
        <dsp:cNvSpPr/>
      </dsp:nvSpPr>
      <dsp:spPr>
        <a:xfrm rot="2700000">
          <a:off x="4121561" y="1403277"/>
          <a:ext cx="434664" cy="552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4140657" y="1467603"/>
        <a:ext cx="304265" cy="331286"/>
      </dsp:txXfrm>
    </dsp:sp>
    <dsp:sp modelId="{1DA3400F-88AF-4C16-9C6E-E88293F100C4}">
      <dsp:nvSpPr>
        <dsp:cNvPr id="0" name=""/>
        <dsp:cNvSpPr/>
      </dsp:nvSpPr>
      <dsp:spPr>
        <a:xfrm>
          <a:off x="4397965" y="1738421"/>
          <a:ext cx="1635984" cy="1635984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Increase water source</a:t>
          </a:r>
          <a:endParaRPr lang="en-IN" sz="2300" kern="1200" dirty="0"/>
        </a:p>
      </dsp:txBody>
      <dsp:txXfrm>
        <a:off x="4637549" y="1978005"/>
        <a:ext cx="1156816" cy="1156816"/>
      </dsp:txXfrm>
    </dsp:sp>
    <dsp:sp modelId="{68EF109B-7346-47B4-B74F-EA1F7102FD57}">
      <dsp:nvSpPr>
        <dsp:cNvPr id="0" name=""/>
        <dsp:cNvSpPr/>
      </dsp:nvSpPr>
      <dsp:spPr>
        <a:xfrm rot="8100000">
          <a:off x="4138959" y="3140007"/>
          <a:ext cx="434664" cy="552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 rot="10800000">
        <a:off x="4250262" y="3204333"/>
        <a:ext cx="304265" cy="331286"/>
      </dsp:txXfrm>
    </dsp:sp>
    <dsp:sp modelId="{CB5014E9-E0B4-44EF-AC1A-E88FFFB56D3D}">
      <dsp:nvSpPr>
        <dsp:cNvPr id="0" name=""/>
        <dsp:cNvSpPr/>
      </dsp:nvSpPr>
      <dsp:spPr>
        <a:xfrm>
          <a:off x="2661235" y="3475150"/>
          <a:ext cx="1635984" cy="1635984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Meter water use</a:t>
          </a:r>
          <a:endParaRPr lang="en-IN" sz="2300" kern="1200" dirty="0"/>
        </a:p>
      </dsp:txBody>
      <dsp:txXfrm>
        <a:off x="2900819" y="3714734"/>
        <a:ext cx="1156816" cy="1156816"/>
      </dsp:txXfrm>
    </dsp:sp>
    <dsp:sp modelId="{DAF991E0-A91A-4362-9FB5-F0E98A346113}">
      <dsp:nvSpPr>
        <dsp:cNvPr id="0" name=""/>
        <dsp:cNvSpPr/>
      </dsp:nvSpPr>
      <dsp:spPr>
        <a:xfrm rot="13500000">
          <a:off x="2402229" y="3157404"/>
          <a:ext cx="434664" cy="552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 rot="10800000">
        <a:off x="2513532" y="3313936"/>
        <a:ext cx="304265" cy="331286"/>
      </dsp:txXfrm>
    </dsp:sp>
    <dsp:sp modelId="{CA919E25-18C3-4B9E-9F3A-9162A11B5A06}">
      <dsp:nvSpPr>
        <dsp:cNvPr id="0" name=""/>
        <dsp:cNvSpPr/>
      </dsp:nvSpPr>
      <dsp:spPr>
        <a:xfrm>
          <a:off x="924506" y="1738421"/>
          <a:ext cx="1635984" cy="1635984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Recycle and Reuse</a:t>
          </a:r>
          <a:endParaRPr lang="en-IN" sz="2300" kern="1200" dirty="0"/>
        </a:p>
      </dsp:txBody>
      <dsp:txXfrm>
        <a:off x="1164090" y="1978005"/>
        <a:ext cx="1156816" cy="1156816"/>
      </dsp:txXfrm>
    </dsp:sp>
    <dsp:sp modelId="{9E628F1B-287F-46E6-BDE1-FA59DA5C9660}">
      <dsp:nvSpPr>
        <dsp:cNvPr id="0" name=""/>
        <dsp:cNvSpPr/>
      </dsp:nvSpPr>
      <dsp:spPr>
        <a:xfrm rot="18900000">
          <a:off x="2384832" y="1420674"/>
          <a:ext cx="434664" cy="552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2403928" y="1577206"/>
        <a:ext cx="304265" cy="331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1D805-C10C-439A-886A-2B77214E49D3}">
      <dsp:nvSpPr>
        <dsp:cNvPr id="0" name=""/>
        <dsp:cNvSpPr/>
      </dsp:nvSpPr>
      <dsp:spPr>
        <a:xfrm>
          <a:off x="1470" y="486753"/>
          <a:ext cx="1689785" cy="8448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accent1">
                  <a:lumMod val="50000"/>
                </a:schemeClr>
              </a:solidFill>
              <a:latin typeface="Lexend" panose="020B0604020202020204" charset="0"/>
            </a:rPr>
            <a:t>Impact Assessment Report</a:t>
          </a:r>
        </a:p>
      </dsp:txBody>
      <dsp:txXfrm>
        <a:off x="26216" y="511499"/>
        <a:ext cx="1640293" cy="795400"/>
      </dsp:txXfrm>
    </dsp:sp>
    <dsp:sp modelId="{EA269F4B-80AC-4E8D-804B-BC065CF3C50D}">
      <dsp:nvSpPr>
        <dsp:cNvPr id="0" name=""/>
        <dsp:cNvSpPr/>
      </dsp:nvSpPr>
      <dsp:spPr>
        <a:xfrm>
          <a:off x="170448" y="1331646"/>
          <a:ext cx="168978" cy="61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152"/>
              </a:lnTo>
              <a:lnTo>
                <a:pt x="168978" y="617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2B6E4-7927-4EC0-BC20-AAA29E624AC1}">
      <dsp:nvSpPr>
        <dsp:cNvPr id="0" name=""/>
        <dsp:cNvSpPr/>
      </dsp:nvSpPr>
      <dsp:spPr>
        <a:xfrm>
          <a:off x="339427" y="1542870"/>
          <a:ext cx="1438305" cy="811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All industries drawing GW of  </a:t>
          </a:r>
          <a:r>
            <a:rPr lang="en-US" sz="1100" b="1" u="sng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en-US" sz="1100" b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 100 m3/day in OCS areas</a:t>
          </a:r>
          <a:endParaRPr lang="en-IN" sz="1100" kern="12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3205" y="1566648"/>
        <a:ext cx="1390749" cy="764301"/>
      </dsp:txXfrm>
    </dsp:sp>
    <dsp:sp modelId="{EA8B6A19-9DC9-47FB-8804-C4B331B7B26C}">
      <dsp:nvSpPr>
        <dsp:cNvPr id="0" name=""/>
        <dsp:cNvSpPr/>
      </dsp:nvSpPr>
      <dsp:spPr>
        <a:xfrm>
          <a:off x="2113702" y="486753"/>
          <a:ext cx="1689785" cy="8448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accent1">
                  <a:lumMod val="50000"/>
                </a:schemeClr>
              </a:solidFill>
              <a:latin typeface="Lexend" panose="020B0604020202020204" charset="0"/>
              <a:ea typeface="Calibri"/>
              <a:cs typeface="Arial" pitchFamily="34" charset="0"/>
            </a:rPr>
            <a:t>Annual Water Audit Reports</a:t>
          </a:r>
          <a:endParaRPr lang="en-IN" sz="1800" b="1" kern="1200" dirty="0">
            <a:solidFill>
              <a:schemeClr val="accent1">
                <a:lumMod val="50000"/>
              </a:schemeClr>
            </a:solidFill>
            <a:latin typeface="Lexend" panose="020B0604020202020204" charset="0"/>
          </a:endParaRPr>
        </a:p>
      </dsp:txBody>
      <dsp:txXfrm>
        <a:off x="2138448" y="511499"/>
        <a:ext cx="1640293" cy="795400"/>
      </dsp:txXfrm>
    </dsp:sp>
    <dsp:sp modelId="{D31745E7-E9BD-4F37-A3BF-B2FC2C6F2FA7}">
      <dsp:nvSpPr>
        <dsp:cNvPr id="0" name=""/>
        <dsp:cNvSpPr/>
      </dsp:nvSpPr>
      <dsp:spPr>
        <a:xfrm>
          <a:off x="2282681" y="1331646"/>
          <a:ext cx="168978" cy="633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669"/>
              </a:lnTo>
              <a:lnTo>
                <a:pt x="168978" y="633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E8186-5359-40B4-A6A4-48F6F1373963}">
      <dsp:nvSpPr>
        <dsp:cNvPr id="0" name=""/>
        <dsp:cNvSpPr/>
      </dsp:nvSpPr>
      <dsp:spPr>
        <a:xfrm>
          <a:off x="2451659" y="1542870"/>
          <a:ext cx="1351828" cy="844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>
              <a:solidFill>
                <a:schemeClr val="tx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rPr>
            <a:t>by industries abstracting GW </a:t>
          </a:r>
          <a:r>
            <a:rPr lang="en-IN" sz="1100" u="sng" kern="1200" dirty="0">
              <a:solidFill>
                <a:schemeClr val="tx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rPr>
            <a:t>&gt;</a:t>
          </a:r>
          <a:r>
            <a:rPr lang="en-IN" sz="1100" kern="1200" dirty="0">
              <a:solidFill>
                <a:schemeClr val="tx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rPr>
            <a:t> 100 m3/day by FICCI, NPC, CII</a:t>
          </a:r>
        </a:p>
      </dsp:txBody>
      <dsp:txXfrm>
        <a:off x="2476405" y="1567616"/>
        <a:ext cx="1302336" cy="795400"/>
      </dsp:txXfrm>
    </dsp:sp>
    <dsp:sp modelId="{D82BD502-CE42-44AB-B92F-98379FF57C54}">
      <dsp:nvSpPr>
        <dsp:cNvPr id="0" name=""/>
        <dsp:cNvSpPr/>
      </dsp:nvSpPr>
      <dsp:spPr>
        <a:xfrm>
          <a:off x="4225934" y="486753"/>
          <a:ext cx="1689785" cy="8448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accent1">
                  <a:lumMod val="50000"/>
                </a:schemeClr>
              </a:solidFill>
              <a:latin typeface="Lexend" panose="020B0604020202020204" charset="0"/>
            </a:rPr>
            <a:t>RWH</a:t>
          </a:r>
        </a:p>
      </dsp:txBody>
      <dsp:txXfrm>
        <a:off x="4250680" y="511499"/>
        <a:ext cx="1640293" cy="795400"/>
      </dsp:txXfrm>
    </dsp:sp>
    <dsp:sp modelId="{E6A9427E-CDE5-435E-A945-E4ACFC1A2F47}">
      <dsp:nvSpPr>
        <dsp:cNvPr id="0" name=""/>
        <dsp:cNvSpPr/>
      </dsp:nvSpPr>
      <dsp:spPr>
        <a:xfrm>
          <a:off x="4394913" y="1331646"/>
          <a:ext cx="168978" cy="633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669"/>
              </a:lnTo>
              <a:lnTo>
                <a:pt x="168978" y="633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A2B3A-E83C-4266-A454-26E2D04E24A4}">
      <dsp:nvSpPr>
        <dsp:cNvPr id="0" name=""/>
        <dsp:cNvSpPr/>
      </dsp:nvSpPr>
      <dsp:spPr>
        <a:xfrm>
          <a:off x="4563891" y="1542870"/>
          <a:ext cx="1351828" cy="844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>
              <a:solidFill>
                <a:schemeClr val="tx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rPr>
            <a:t>As per model building bye-laws.</a:t>
          </a:r>
          <a:endParaRPr lang="en-IN" sz="1100" kern="12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88637" y="1567616"/>
        <a:ext cx="1302336" cy="795400"/>
      </dsp:txXfrm>
    </dsp:sp>
    <dsp:sp modelId="{8CAF1790-6D2E-4C6A-A722-436FFF314758}">
      <dsp:nvSpPr>
        <dsp:cNvPr id="0" name=""/>
        <dsp:cNvSpPr/>
      </dsp:nvSpPr>
      <dsp:spPr>
        <a:xfrm>
          <a:off x="6338166" y="486753"/>
          <a:ext cx="1689785" cy="8448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accent1">
                  <a:lumMod val="50000"/>
                </a:schemeClr>
              </a:solidFill>
              <a:latin typeface="Lexend" panose="020B0604020202020204" charset="0"/>
              <a:ea typeface="Calibri"/>
              <a:cs typeface="Arial" pitchFamily="34" charset="0"/>
            </a:rPr>
            <a:t>GW Charges, Penalty, EC</a:t>
          </a:r>
          <a:endParaRPr lang="en-IN" sz="1800" b="1" kern="1200" dirty="0">
            <a:solidFill>
              <a:schemeClr val="accent1">
                <a:lumMod val="50000"/>
              </a:schemeClr>
            </a:solidFill>
            <a:latin typeface="Lexend" panose="020B0604020202020204" charset="0"/>
          </a:endParaRPr>
        </a:p>
      </dsp:txBody>
      <dsp:txXfrm>
        <a:off x="6362912" y="511499"/>
        <a:ext cx="1640293" cy="795400"/>
      </dsp:txXfrm>
    </dsp:sp>
    <dsp:sp modelId="{5E617EE2-9FC0-43A4-9BF3-67AB174780F2}">
      <dsp:nvSpPr>
        <dsp:cNvPr id="0" name=""/>
        <dsp:cNvSpPr/>
      </dsp:nvSpPr>
      <dsp:spPr>
        <a:xfrm>
          <a:off x="6507145" y="1331646"/>
          <a:ext cx="168978" cy="633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669"/>
              </a:lnTo>
              <a:lnTo>
                <a:pt x="168978" y="633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C7E63-2871-4F9A-8E3C-AE7D8FACF9C3}">
      <dsp:nvSpPr>
        <dsp:cNvPr id="0" name=""/>
        <dsp:cNvSpPr/>
      </dsp:nvSpPr>
      <dsp:spPr>
        <a:xfrm>
          <a:off x="6676124" y="1542870"/>
          <a:ext cx="1351828" cy="844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>
              <a:solidFill>
                <a:schemeClr val="tx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rPr>
            <a:t>As per specified rates</a:t>
          </a:r>
          <a:endParaRPr lang="en-IN" sz="1100" kern="12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700870" y="1567616"/>
        <a:ext cx="1302336" cy="79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B7362-F6BD-4B91-B419-16969245603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BF54-2EF1-4843-861D-03DBB1AC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8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AEE93-271C-454B-A933-A933294CF3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48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3ACF0-5A08-4E28-9AD9-6B17E58DD79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AEE93-271C-454B-A933-A933294CF3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9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B2185-D15D-4328-A779-B82C984BEF3F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39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3ACF0-5A08-4E28-9AD9-6B17E58DD79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6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3ACF0-5A08-4E28-9AD9-6B17E58DD79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9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3ACF0-5A08-4E28-9AD9-6B17E58DD79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28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3ACF0-5A08-4E28-9AD9-6B17E58DD79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62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3ACF0-5A08-4E28-9AD9-6B17E58DD79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95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3ACF0-5A08-4E28-9AD9-6B17E58DD79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5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62700" y="6721481"/>
            <a:ext cx="2781300" cy="136523"/>
          </a:xfrm>
        </p:spPr>
        <p:txBody>
          <a:bodyPr/>
          <a:lstStyle>
            <a:lvl1pPr algn="r">
              <a:defRPr sz="800"/>
            </a:lvl1pPr>
          </a:lstStyle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29364" y="6543244"/>
            <a:ext cx="514636" cy="178236"/>
          </a:xfrm>
        </p:spPr>
        <p:txBody>
          <a:bodyPr/>
          <a:lstStyle>
            <a:lvl1pPr>
              <a:defRPr sz="800"/>
            </a:lvl1pPr>
          </a:lstStyle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6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5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6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8013" cy="11414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66BA7-3CD8-43CE-B6AC-30A21DE8EDB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6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7909-8246-424D-880A-8EF7A89E3C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13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8749F9-A5B8-4649-9597-B7E8BCEFD7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9" y="1390651"/>
            <a:ext cx="3864769" cy="4525963"/>
          </a:xfrm>
          <a:prstGeom prst="snip2DiagRect">
            <a:avLst>
              <a:gd name="adj1" fmla="val 0"/>
              <a:gd name="adj2" fmla="val 38653"/>
            </a:avLst>
          </a:prstGeom>
        </p:spPr>
        <p:txBody>
          <a:bodyPr>
            <a:normAutofit/>
          </a:bodyPr>
          <a:lstStyle>
            <a:lvl1pPr>
              <a:defRPr sz="9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D6921-A0EA-DE4A-B600-466AEC0D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43" y="242166"/>
            <a:ext cx="8448114" cy="54727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3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BB8C2E-0EFF-D94F-B25F-A4E7CD1179FD}"/>
              </a:ext>
            </a:extLst>
          </p:cNvPr>
          <p:cNvSpPr/>
          <p:nvPr userDrawn="1"/>
        </p:nvSpPr>
        <p:spPr>
          <a:xfrm>
            <a:off x="8429963" y="6253522"/>
            <a:ext cx="366095" cy="488127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6630E-5BAF-C640-88CA-CB0D3FC7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1059" y="6316008"/>
            <a:ext cx="4219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042EF7-66E3-A44D-BBB4-14CCC0F422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A8B011-0779-5C4C-9999-1756A863A773}"/>
              </a:ext>
            </a:extLst>
          </p:cNvPr>
          <p:cNvCxnSpPr>
            <a:cxnSpLocks/>
          </p:cNvCxnSpPr>
          <p:nvPr userDrawn="1"/>
        </p:nvCxnSpPr>
        <p:spPr>
          <a:xfrm>
            <a:off x="647853" y="6300509"/>
            <a:ext cx="7665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551BFD-F06C-7F4F-ADBD-CC8078E94F24}"/>
              </a:ext>
            </a:extLst>
          </p:cNvPr>
          <p:cNvGrpSpPr/>
          <p:nvPr userDrawn="1"/>
        </p:nvGrpSpPr>
        <p:grpSpPr>
          <a:xfrm>
            <a:off x="431491" y="1146389"/>
            <a:ext cx="610352" cy="100883"/>
            <a:chOff x="609005" y="1151919"/>
            <a:chExt cx="813802" cy="10088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3DB7C3-F18E-ED4F-A534-31635E3562FF}"/>
                </a:ext>
              </a:extLst>
            </p:cNvPr>
            <p:cNvSpPr/>
            <p:nvPr userDrawn="1"/>
          </p:nvSpPr>
          <p:spPr>
            <a:xfrm>
              <a:off x="609005" y="1151919"/>
              <a:ext cx="100882" cy="1008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49EBA86-267D-1946-BE62-E8BD7FC38750}"/>
                </a:ext>
              </a:extLst>
            </p:cNvPr>
            <p:cNvSpPr/>
            <p:nvPr userDrawn="1"/>
          </p:nvSpPr>
          <p:spPr>
            <a:xfrm>
              <a:off x="787235" y="1151919"/>
              <a:ext cx="100882" cy="1008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0C63FCB-7C4F-6542-AD5C-6CDFA991FBE7}"/>
                </a:ext>
              </a:extLst>
            </p:cNvPr>
            <p:cNvSpPr/>
            <p:nvPr userDrawn="1"/>
          </p:nvSpPr>
          <p:spPr>
            <a:xfrm>
              <a:off x="965465" y="1151919"/>
              <a:ext cx="100882" cy="1008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DE9D6C-6485-2F45-B2D7-2FF701C1D487}"/>
                </a:ext>
              </a:extLst>
            </p:cNvPr>
            <p:cNvSpPr/>
            <p:nvPr userDrawn="1"/>
          </p:nvSpPr>
          <p:spPr>
            <a:xfrm>
              <a:off x="1143695" y="1151919"/>
              <a:ext cx="100882" cy="1008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5FCE96E-0575-9E4F-927C-DA62B7AA5CD3}"/>
                </a:ext>
              </a:extLst>
            </p:cNvPr>
            <p:cNvSpPr/>
            <p:nvPr userDrawn="1"/>
          </p:nvSpPr>
          <p:spPr>
            <a:xfrm>
              <a:off x="1321925" y="1151919"/>
              <a:ext cx="100882" cy="1008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812096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D6AC9-24CB-248A-2953-8CDBFFEA0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0088D-6A5A-75C1-2B45-C87FA0302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77F17-1236-FDBD-6E14-8CDE4C361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3942-FA91-6B9A-EE0D-E507D4A77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077D2-2C96-2696-0A42-20F42A74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09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ED1F-5D66-9700-F6B1-DE05AC912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C9411-8534-6056-C7EE-517837036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8D220-27B4-4C63-F098-472FABD7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240C1-EBA3-449F-0836-2E918A23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8B842-518B-FEE4-EF26-B50FD6FF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51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C7E9A-7A5B-0E1C-92B1-A9038AEE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A012-ECB6-745E-2529-8F6DE15F2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FB201-AF7F-46FD-D3A7-DA7E12F9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2D363-ACF7-BA11-139B-E83FEBC3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2324E-9807-8DCA-3F30-E1695442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76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8335-A536-4257-D9FD-5FAC5244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1C3E-9EBB-842C-29F8-F30CBD03A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1F5EC-A3ED-C60A-5965-9DB5C5B25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99CF0-69B6-5E06-4585-B772613B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FD942-1240-FF34-81CB-A45998B94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545A0-43DE-C3AA-8A48-A8921373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65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71634-A7AC-62D7-8B10-BB2C00B8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97B42-DED6-FCB2-C1A6-7D0A82F33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B98EA-4AAD-3106-FBAF-1B7A81490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92684-CD24-7F7D-D156-56BEAC48F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95D99-EEB5-E186-D27A-A0495BEF8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36BC03-9B76-3351-9A66-9095734A9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A9DA0D-00D5-8535-2F5C-74633E8C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F0CA53-2538-A24A-6653-7DEE70E5C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9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18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6CE64-C16C-C41B-3B6A-BC2F9018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23163-5978-759C-50D0-5F6B2937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E76B9-DA34-E4C5-C521-11DEBF91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02077-23F4-FB3F-90FD-1A3DD3BA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0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F96B-C19F-72A5-507C-3BC8DBE5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2F7A3-2059-D641-3F74-A1FD795F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E3A3E-C3C5-AF9C-DFCF-A09F461C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34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0BE85-8F5F-27FC-8731-64D2AFC5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FBFC9-7F2D-C7D1-6E7B-0BBADD32A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6B3D-D322-9FAF-A7BA-C43E1296E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8FCBB-0887-46B1-53DA-A34396B1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DE839-0FE3-297C-47B4-4536ACD1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661F1-798F-94BF-46F3-1B3C42C4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0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0928-E7CB-A170-09A5-010644E1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88063-D2B8-6EA3-0759-33278086E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AC07F-D73F-2C32-1E4D-31B3185A4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21DF9-FE0B-40D4-36A6-114A2FD6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E5EA0-739C-976E-981D-B286E617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6431A-98BD-BFBE-E278-49E9A8CB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10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6EBE-B073-61BC-3EB2-AD7B595B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4C918-CE85-F910-1F82-BAA3EE89B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7C911-ADBC-CA27-BFD3-4CED2E938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5D83A-4CC0-4C69-7835-85EF6D06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723AA-2C1C-92D7-714C-19052691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8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349CFD-07D9-B545-2E6E-720ED22FF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9E134-3732-C113-44D6-53DFE277C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BBC33-EF0C-ADAB-0EFA-21499893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B38C-6B2F-39EE-801C-ADBABCCE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5D6D1-DAD2-64C5-C7D7-735E9B6F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3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3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0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8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2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0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72200" y="6738107"/>
            <a:ext cx="2771800" cy="119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>
              <a:defRPr sz="8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561624"/>
            <a:ext cx="592068" cy="13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3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B73268-5729-CA2E-6068-72D79C3E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239DF-63C6-B08F-181E-1645B8D3B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717DF-26C2-86A2-6024-CE8080F7F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EF1C-6197-403C-A7B6-DDE75CE84A41}" type="datetimeFigureOut">
              <a:rPr lang="en-IN" smtClean="0"/>
              <a:t>31-05-2023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9ABCD-D302-54F2-EC75-907565CD2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Dr. Bhushan R. Lamsoge, Scientist E, RGNGWTRI, Naya Raipur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5A217-7546-3AF8-8601-6EADDDA3C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7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11" Type="http://schemas.openxmlformats.org/officeDocument/2006/relationships/image" Target="../media/image52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4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611E9E-3369-434B-A8C3-A030E4BCA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9" y="1465853"/>
            <a:ext cx="7852459" cy="4296640"/>
          </a:xfrm>
          <a:prstGeom prst="rect">
            <a:avLst/>
          </a:prstGeom>
        </p:spPr>
      </p:pic>
      <p:sp>
        <p:nvSpPr>
          <p:cNvPr id="4" name="TextShape 1">
            <a:extLst>
              <a:ext uri="{FF2B5EF4-FFF2-40B4-BE49-F238E27FC236}">
                <a16:creationId xmlns:a16="http://schemas.microsoft.com/office/drawing/2014/main" id="{F2F6C9D2-DC95-4D19-8546-B0DD3322E992}"/>
              </a:ext>
            </a:extLst>
          </p:cNvPr>
          <p:cNvSpPr txBox="1"/>
          <p:nvPr/>
        </p:nvSpPr>
        <p:spPr>
          <a:xfrm>
            <a:off x="0" y="345172"/>
            <a:ext cx="9144000" cy="843615"/>
          </a:xfrm>
          <a:prstGeom prst="rect">
            <a:avLst/>
          </a:prstGeom>
          <a:noFill/>
          <a:ln w="28440">
            <a:noFill/>
          </a:ln>
        </p:spPr>
        <p:txBody>
          <a:bodyPr lIns="50625" tIns="25313" rIns="50625" bIns="25313">
            <a:noAutofit/>
          </a:bodyPr>
          <a:lstStyle/>
          <a:p>
            <a:pPr marL="51435" indent="-51233" algn="ctr">
              <a:buClr>
                <a:srgbClr val="D34817"/>
              </a:buClr>
              <a:buSzPct val="85000"/>
              <a:buFont typeface="Tw Cen MT"/>
              <a:buChar char=" "/>
            </a:pPr>
            <a:r>
              <a:rPr lang="en-US" sz="1400" b="1" spc="83" dirty="0">
                <a:solidFill>
                  <a:srgbClr val="0000FF"/>
                </a:solidFill>
                <a:latin typeface="Book Antiqua" panose="02040602050305030304" pitchFamily="18" charset="0"/>
                <a:cs typeface="Arial Narrow" panose="020B0604020202020204" pitchFamily="34" charset="0"/>
              </a:rPr>
              <a:t>Govt of India</a:t>
            </a:r>
          </a:p>
          <a:p>
            <a:pPr marL="51435" indent="-51233" algn="ctr">
              <a:buClr>
                <a:srgbClr val="D34817"/>
              </a:buClr>
              <a:buSzPct val="85000"/>
              <a:buFont typeface="Tw Cen MT"/>
              <a:buChar char=" "/>
            </a:pPr>
            <a:r>
              <a:rPr lang="en-US" sz="1400" b="1" spc="83" dirty="0">
                <a:solidFill>
                  <a:srgbClr val="0000FF"/>
                </a:solidFill>
                <a:latin typeface="Book Antiqua" panose="02040602050305030304" pitchFamily="18" charset="0"/>
                <a:cs typeface="Arial Narrow" panose="020B0604020202020204" pitchFamily="34" charset="0"/>
              </a:rPr>
              <a:t>Ministry of Jal Shakti</a:t>
            </a:r>
          </a:p>
          <a:p>
            <a:pPr marL="51435" indent="-51233" algn="ctr">
              <a:buClr>
                <a:srgbClr val="D34817"/>
              </a:buClr>
              <a:buSzPct val="85000"/>
              <a:buFont typeface="Tw Cen MT"/>
              <a:buChar char=" "/>
            </a:pPr>
            <a:r>
              <a:rPr lang="en-US" sz="1400" b="1" spc="83" dirty="0">
                <a:solidFill>
                  <a:srgbClr val="0000FF"/>
                </a:solidFill>
                <a:latin typeface="Book Antiqua" panose="02040602050305030304" pitchFamily="18" charset="0"/>
                <a:cs typeface="Arial Narrow" panose="020B0604020202020204" pitchFamily="34" charset="0"/>
              </a:rPr>
              <a:t>Department of Water Resources, River Development and Ganga Rejuvenation</a:t>
            </a:r>
          </a:p>
          <a:p>
            <a:pPr marL="51435" indent="-51233" algn="ctr">
              <a:buClr>
                <a:srgbClr val="D34817"/>
              </a:buClr>
              <a:buSzPct val="85000"/>
              <a:buFont typeface="Tw Cen MT"/>
              <a:buChar char=" "/>
            </a:pPr>
            <a:r>
              <a:rPr lang="en-US" sz="1350" b="1" spc="83" dirty="0">
                <a:solidFill>
                  <a:srgbClr val="0000FF"/>
                </a:solidFill>
                <a:latin typeface="Book Antiqua" panose="02040602050305030304" pitchFamily="18" charset="0"/>
                <a:cs typeface="Arial Narrow" panose="020B0604020202020204" pitchFamily="34" charset="0"/>
              </a:rPr>
              <a:t> </a:t>
            </a:r>
            <a:r>
              <a:rPr lang="en-US" b="1" spc="83" dirty="0">
                <a:solidFill>
                  <a:srgbClr val="0000FF"/>
                </a:solidFill>
                <a:latin typeface="Book Antiqua" panose="02040602050305030304" pitchFamily="18" charset="0"/>
                <a:cs typeface="Arial Narrow" panose="020B0604020202020204" pitchFamily="34" charset="0"/>
              </a:rPr>
              <a:t>CENTRAL GROUND WATER BOARD</a:t>
            </a:r>
            <a:endParaRPr lang="en-US" sz="1350" b="1" spc="83" dirty="0">
              <a:solidFill>
                <a:srgbClr val="0000FF"/>
              </a:solidFill>
              <a:latin typeface="Book Antiqua" panose="02040602050305030304" pitchFamily="18" charset="0"/>
              <a:cs typeface="Arial Narrow" panose="020B0604020202020204" pitchFamily="34" charset="0"/>
            </a:endParaRPr>
          </a:p>
          <a:p>
            <a:pPr marL="51435" indent="-51233" algn="ctr">
              <a:buClr>
                <a:srgbClr val="D34817"/>
              </a:buClr>
              <a:buSzPct val="85000"/>
              <a:buFont typeface="Tw Cen MT"/>
              <a:buChar char=" "/>
            </a:pPr>
            <a:endParaRPr lang="en-US" sz="1350" b="1" spc="83" dirty="0">
              <a:solidFill>
                <a:srgbClr val="0000FF"/>
              </a:solidFill>
              <a:latin typeface="Book Antiqua" panose="02040602050305030304" pitchFamily="18" charset="0"/>
              <a:cs typeface="Arial Narrow" panose="020B0604020202020204" pitchFamily="34" charset="0"/>
            </a:endParaRPr>
          </a:p>
          <a:p>
            <a:pPr marL="51435" indent="-51233" algn="ctr">
              <a:buClr>
                <a:srgbClr val="D34817"/>
              </a:buClr>
              <a:buSzPct val="85000"/>
              <a:buFont typeface="Tw Cen MT"/>
              <a:buChar char=" "/>
            </a:pPr>
            <a:endParaRPr lang="en-US" sz="1350" b="1" spc="-1" dirty="0">
              <a:solidFill>
                <a:srgbClr val="0000FF"/>
              </a:solidFill>
              <a:latin typeface="Book Antiqua" panose="02040602050305030304" pitchFamily="18" charset="0"/>
              <a:cs typeface="Arial Narrow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350" b="1" spc="-1" dirty="0">
              <a:solidFill>
                <a:srgbClr val="0000F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C8372CF1-E1C0-4D45-B2A8-B7D2CFD572AB}"/>
              </a:ext>
            </a:extLst>
          </p:cNvPr>
          <p:cNvSpPr/>
          <p:nvPr/>
        </p:nvSpPr>
        <p:spPr>
          <a:xfrm>
            <a:off x="6621691" y="4962526"/>
            <a:ext cx="2028677" cy="674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N" sz="1350" b="1" spc="-1" dirty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anose="02040602050305030304" pitchFamily="18" charset="0"/>
                <a:cs typeface="Arial Narrow" panose="020B0604020202020204" pitchFamily="34" charset="0"/>
              </a:rPr>
              <a:t>Per Drop More Crops</a:t>
            </a:r>
          </a:p>
          <a:p>
            <a:pPr algn="ctr">
              <a:lnSpc>
                <a:spcPct val="100000"/>
              </a:lnSpc>
            </a:pPr>
            <a:r>
              <a:rPr lang="en-IN" sz="1350" b="1" spc="-1" dirty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anose="02040602050305030304" pitchFamily="18" charset="0"/>
                <a:cs typeface="Arial Narrow" panose="020B0604020202020204" pitchFamily="34" charset="0"/>
              </a:rPr>
              <a:t>National Workshop</a:t>
            </a:r>
          </a:p>
          <a:p>
            <a:pPr algn="ctr">
              <a:lnSpc>
                <a:spcPct val="100000"/>
              </a:lnSpc>
            </a:pPr>
            <a:r>
              <a:rPr lang="en-IN" sz="1350" b="1" spc="-1" dirty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anose="02040602050305030304" pitchFamily="18" charset="0"/>
                <a:cs typeface="Arial Narrow" panose="020B0604020202020204" pitchFamily="34" charset="0"/>
              </a:rPr>
              <a:t>31</a:t>
            </a:r>
            <a:r>
              <a:rPr lang="en-IN" sz="1350" b="1" spc="-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anose="02040602050305030304" pitchFamily="18" charset="0"/>
                <a:cs typeface="Arial Narrow" panose="020B0604020202020204" pitchFamily="34" charset="0"/>
              </a:rPr>
              <a:t>st</a:t>
            </a:r>
            <a:r>
              <a:rPr lang="en-IN" sz="1350" b="1" spc="-1" dirty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anose="02040602050305030304" pitchFamily="18" charset="0"/>
                <a:cs typeface="Arial Narrow" panose="020B0604020202020204" pitchFamily="34" charset="0"/>
              </a:rPr>
              <a:t> May 2023</a:t>
            </a:r>
            <a:endParaRPr lang="en-US" sz="1350" b="1" spc="-1" dirty="0">
              <a:solidFill>
                <a:schemeClr val="accent3">
                  <a:lumMod val="40000"/>
                  <a:lumOff val="60000"/>
                </a:schemeClr>
              </a:solidFill>
              <a:latin typeface="Book Antiqua" panose="02040602050305030304" pitchFamily="18" charset="0"/>
              <a:cs typeface="Arial Narrow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778EA-01EB-4F72-906D-3B6F0BE092FD}"/>
              </a:ext>
            </a:extLst>
          </p:cNvPr>
          <p:cNvSpPr txBox="1"/>
          <p:nvPr/>
        </p:nvSpPr>
        <p:spPr>
          <a:xfrm>
            <a:off x="1530811" y="1895474"/>
            <a:ext cx="678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8FEFC"/>
                </a:solidFill>
                <a:latin typeface="Impact" panose="020B0806030902050204" pitchFamily="34" charset="0"/>
              </a:rPr>
              <a:t>Sustainable Use of Groundwater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07CCB-B52C-F544-D0AA-47DC4547ADD5}"/>
              </a:ext>
            </a:extLst>
          </p:cNvPr>
          <p:cNvSpPr txBox="1"/>
          <p:nvPr/>
        </p:nvSpPr>
        <p:spPr>
          <a:xfrm>
            <a:off x="2514600" y="580784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Thakur B. N. Singh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Member (East)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4587697A-A578-8ADB-4B3D-30324EAD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D8E4"/>
              </a:clrFrom>
              <a:clrTo>
                <a:srgbClr val="F6D8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8"/>
            <a:ext cx="706581" cy="100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C678F3-1053-2C0B-AF2C-09377312E8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90" y="78658"/>
            <a:ext cx="579789" cy="834838"/>
          </a:xfrm>
          <a:prstGeom prst="rect">
            <a:avLst/>
          </a:prstGeom>
        </p:spPr>
      </p:pic>
      <p:pic>
        <p:nvPicPr>
          <p:cNvPr id="2" name="object 22">
            <a:extLst>
              <a:ext uri="{FF2B5EF4-FFF2-40B4-BE49-F238E27FC236}">
                <a16:creationId xmlns:a16="http://schemas.microsoft.com/office/drawing/2014/main" id="{DD1C7B51-A0BC-713A-253E-DB8025A5485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20889" y="176645"/>
            <a:ext cx="900684" cy="486397"/>
          </a:xfrm>
          <a:prstGeom prst="rect">
            <a:avLst/>
          </a:prstGeom>
        </p:spPr>
      </p:pic>
      <p:pic>
        <p:nvPicPr>
          <p:cNvPr id="7" name="object 26">
            <a:extLst>
              <a:ext uri="{FF2B5EF4-FFF2-40B4-BE49-F238E27FC236}">
                <a16:creationId xmlns:a16="http://schemas.microsoft.com/office/drawing/2014/main" id="{49D931EF-CA0A-EE7F-5902-80F9FA6464E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8086" y="276496"/>
            <a:ext cx="859847" cy="4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6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17624" y="1890411"/>
            <a:ext cx="394786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Rainwater Harvesting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04015" y="2326888"/>
            <a:ext cx="3525114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0000FF"/>
                </a:solidFill>
                <a:latin typeface="Arial" panose="020B0604020202020204" pitchFamily="34" charset="0"/>
              </a:rPr>
              <a:t>Collection and storage of Rainwater</a:t>
            </a:r>
          </a:p>
          <a:p>
            <a:pPr>
              <a:spcBef>
                <a:spcPct val="50000"/>
              </a:spcBef>
            </a:pPr>
            <a:endParaRPr lang="en-US" altLang="en-US" sz="12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</a:rPr>
              <a:t>Restricting Run off</a:t>
            </a:r>
          </a:p>
          <a:p>
            <a:pPr>
              <a:spcBef>
                <a:spcPct val="50000"/>
              </a:spcBef>
            </a:pPr>
            <a:endParaRPr lang="en-US" altLang="en-US" sz="12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86303" y="2410014"/>
            <a:ext cx="4438207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0000FF"/>
                </a:solidFill>
                <a:latin typeface="Arial" panose="020B0604020202020204" pitchFamily="34" charset="0"/>
              </a:rPr>
              <a:t>Accelerate or induce the process of infiltration by artificial means</a:t>
            </a:r>
          </a:p>
          <a:p>
            <a:pPr>
              <a:spcBef>
                <a:spcPct val="50000"/>
              </a:spcBef>
            </a:pPr>
            <a:endParaRPr lang="en-US" altLang="en-US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Infiltration depends on</a:t>
            </a:r>
          </a:p>
          <a:p>
            <a:endParaRPr lang="en-US" altLang="en-US" sz="12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Nature of the top  soil (infiltration Capacity)</a:t>
            </a:r>
          </a:p>
          <a:p>
            <a:endParaRPr lang="en-US" altLang="en-US" sz="15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Nature of the Rock (Permeability)</a:t>
            </a:r>
          </a:p>
          <a:p>
            <a:endParaRPr lang="en-US" altLang="en-US" sz="15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Retention Time</a:t>
            </a:r>
          </a:p>
          <a:p>
            <a:endParaRPr lang="en-US" altLang="en-US" sz="15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Contact Area</a:t>
            </a:r>
          </a:p>
          <a:p>
            <a:endParaRPr lang="en-US" altLang="en-US" sz="12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791076" y="1887231"/>
            <a:ext cx="36175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Artificial Recharge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4514851" y="1628805"/>
            <a:ext cx="0" cy="4286249"/>
          </a:xfrm>
          <a:prstGeom prst="line">
            <a:avLst/>
          </a:prstGeom>
          <a:noFill/>
          <a:ln w="76200" cmpd="tri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1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7403" y="540722"/>
            <a:ext cx="912450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00FF"/>
                </a:solidFill>
                <a:latin typeface="Book Antiqua" panose="02040602050305030304" pitchFamily="18" charset="0"/>
              </a:rPr>
              <a:t>Rainwater Harvesting and </a:t>
            </a:r>
          </a:p>
          <a:p>
            <a:pPr algn="ctr"/>
            <a:r>
              <a:rPr lang="en-US" sz="2400" b="1" dirty="0">
                <a:ln/>
                <a:solidFill>
                  <a:srgbClr val="0000FF"/>
                </a:solidFill>
                <a:latin typeface="Book Antiqua" panose="02040602050305030304" pitchFamily="18" charset="0"/>
              </a:rPr>
              <a:t>Artificial Recharge to Groundwater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9" y="4581128"/>
            <a:ext cx="2647273" cy="22768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screen"/>
          <a:srcRect r="9018" b="18354"/>
          <a:stretch/>
        </p:blipFill>
        <p:spPr bwMode="auto">
          <a:xfrm>
            <a:off x="664258" y="3632068"/>
            <a:ext cx="3654596" cy="2471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4D2556-2125-FFA2-0596-F026C5288560}"/>
              </a:ext>
            </a:extLst>
          </p:cNvPr>
          <p:cNvSpPr txBox="1"/>
          <p:nvPr/>
        </p:nvSpPr>
        <p:spPr>
          <a:xfrm>
            <a:off x="2309594" y="56511"/>
            <a:ext cx="4595812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55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Supply Side Management</a:t>
            </a: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28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7B7E56-4FC7-4781-93F9-36E579E7E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7161"/>
            <a:ext cx="2718669" cy="2230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DA7D46-7904-4293-9D64-905D918A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011" y="103361"/>
            <a:ext cx="2594922" cy="2154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057397-BB16-4220-8882-5CACDBBC0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933" y="103361"/>
            <a:ext cx="2681467" cy="2207009"/>
          </a:xfrm>
          <a:prstGeom prst="rect">
            <a:avLst/>
          </a:prstGeom>
        </p:spPr>
      </p:pic>
      <p:sp>
        <p:nvSpPr>
          <p:cNvPr id="4" name="Rectangle: Rounded Corners 14">
            <a:extLst>
              <a:ext uri="{FF2B5EF4-FFF2-40B4-BE49-F238E27FC236}">
                <a16:creationId xmlns:a16="http://schemas.microsoft.com/office/drawing/2014/main" id="{A8DFC24D-656B-650F-09A5-265680386F72}"/>
              </a:ext>
            </a:extLst>
          </p:cNvPr>
          <p:cNvSpPr/>
          <p:nvPr/>
        </p:nvSpPr>
        <p:spPr>
          <a:xfrm>
            <a:off x="5324475" y="3041389"/>
            <a:ext cx="3749481" cy="2021818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000" r="-38000"/>
            </a:stretch>
          </a:blip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5" name="Freeform: Shape 16">
            <a:extLst>
              <a:ext uri="{FF2B5EF4-FFF2-40B4-BE49-F238E27FC236}">
                <a16:creationId xmlns:a16="http://schemas.microsoft.com/office/drawing/2014/main" id="{78BF60C4-7F9C-453D-DB25-240262E97494}"/>
              </a:ext>
            </a:extLst>
          </p:cNvPr>
          <p:cNvSpPr/>
          <p:nvPr/>
        </p:nvSpPr>
        <p:spPr>
          <a:xfrm>
            <a:off x="490539" y="2937166"/>
            <a:ext cx="4738686" cy="3520784"/>
          </a:xfrm>
          <a:custGeom>
            <a:avLst/>
            <a:gdLst>
              <a:gd name="connsiteX0" fmla="*/ 0 w 4867921"/>
              <a:gd name="connsiteY0" fmla="*/ 0 h 2623598"/>
              <a:gd name="connsiteX1" fmla="*/ 4867921 w 4867921"/>
              <a:gd name="connsiteY1" fmla="*/ 0 h 2623598"/>
              <a:gd name="connsiteX2" fmla="*/ 4867921 w 4867921"/>
              <a:gd name="connsiteY2" fmla="*/ 2623598 h 2623598"/>
              <a:gd name="connsiteX3" fmla="*/ 0 w 4867921"/>
              <a:gd name="connsiteY3" fmla="*/ 2623598 h 2623598"/>
              <a:gd name="connsiteX4" fmla="*/ 0 w 4867921"/>
              <a:gd name="connsiteY4" fmla="*/ 0 h 262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7921" h="2623598">
                <a:moveTo>
                  <a:pt x="0" y="0"/>
                </a:moveTo>
                <a:lnTo>
                  <a:pt x="4867921" y="0"/>
                </a:lnTo>
                <a:lnTo>
                  <a:pt x="4867921" y="2623598"/>
                </a:lnTo>
                <a:lnTo>
                  <a:pt x="0" y="2623598"/>
                </a:lnTo>
                <a:lnTo>
                  <a:pt x="0" y="0"/>
                </a:lnTo>
                <a:close/>
              </a:path>
            </a:pathLst>
          </a:cu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prstDash val="solid"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96012" bIns="96012" numCol="1" spcCol="1270" anchor="t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003874"/>
                </a:solidFill>
                <a:latin typeface="+mj-lt"/>
                <a:cs typeface="Arial" pitchFamily="34" charset="0"/>
              </a:rPr>
              <a:t>Supply side interventions and water conservation measures through demonstrative projects – CGWB</a:t>
            </a:r>
          </a:p>
          <a:p>
            <a:pPr algn="ctr" defTabSz="600075"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solidFill>
                <a:srgbClr val="003874"/>
              </a:solidFill>
              <a:latin typeface="+mj-lt"/>
              <a:cs typeface="Arial" pitchFamily="34" charset="0"/>
            </a:endParaRPr>
          </a:p>
          <a:p>
            <a:pPr marL="364500" lvl="1" indent="-243000" defTabSz="600075">
              <a:spcAft>
                <a:spcPts val="600"/>
              </a:spcAft>
              <a:buClr>
                <a:srgbClr val="E97F00"/>
              </a:buClr>
              <a:buFont typeface="Trebuchet MS" panose="020B0603020202020204" pitchFamily="34" charset="0"/>
              <a:buChar char="•"/>
            </a:pPr>
            <a:r>
              <a:rPr lang="en-US" sz="1600" dirty="0">
                <a:solidFill>
                  <a:srgbClr val="1B2630"/>
                </a:solidFill>
                <a:latin typeface="+mj-lt"/>
                <a:cs typeface="Arial" panose="020B0604020202020204" pitchFamily="34" charset="0"/>
              </a:rPr>
              <a:t>Aquifer rejuvenation projects in water stressed districts</a:t>
            </a:r>
          </a:p>
          <a:p>
            <a:pPr marL="364500" lvl="1" indent="-243000" defTabSz="600075">
              <a:spcAft>
                <a:spcPts val="600"/>
              </a:spcAft>
              <a:buClr>
                <a:srgbClr val="E97F00"/>
              </a:buClr>
              <a:buFont typeface="Trebuchet MS" panose="020B0603020202020204" pitchFamily="34" charset="0"/>
              <a:buChar char="•"/>
            </a:pPr>
            <a:r>
              <a:rPr lang="en-US" sz="1600" dirty="0">
                <a:solidFill>
                  <a:srgbClr val="1B2630"/>
                </a:solidFill>
                <a:latin typeface="+mj-lt"/>
                <a:cs typeface="Arial" panose="020B0604020202020204" pitchFamily="34" charset="0"/>
              </a:rPr>
              <a:t>Master Plan for artificial recharge</a:t>
            </a:r>
          </a:p>
          <a:p>
            <a:pPr marL="364500" lvl="1" indent="-243000" defTabSz="600075">
              <a:spcAft>
                <a:spcPts val="600"/>
              </a:spcAft>
              <a:buClr>
                <a:srgbClr val="E97F00"/>
              </a:buClr>
              <a:buFont typeface="Trebuchet MS" panose="020B0603020202020204" pitchFamily="34" charset="0"/>
              <a:buChar char="•"/>
            </a:pPr>
            <a:r>
              <a:rPr lang="en-US" sz="1600" dirty="0">
                <a:solidFill>
                  <a:srgbClr val="1B2630"/>
                </a:solidFill>
                <a:latin typeface="+mj-lt"/>
                <a:cs typeface="Arial" panose="020B0604020202020204" pitchFamily="34" charset="0"/>
              </a:rPr>
              <a:t>Aquifer rejuvenation projects in aspirational districts </a:t>
            </a:r>
          </a:p>
          <a:p>
            <a:pPr marL="364500" lvl="1" indent="-243000" defTabSz="600075">
              <a:spcAft>
                <a:spcPts val="600"/>
              </a:spcAft>
              <a:buClr>
                <a:srgbClr val="E97F00"/>
              </a:buClr>
              <a:buFont typeface="Trebuchet MS" panose="020B0603020202020204" pitchFamily="34" charset="0"/>
              <a:buChar char="•"/>
            </a:pPr>
            <a:r>
              <a:rPr lang="en-US" sz="1600" dirty="0">
                <a:solidFill>
                  <a:srgbClr val="1B2630"/>
                </a:solidFill>
                <a:latin typeface="+mj-lt"/>
                <a:cs typeface="Arial" panose="020B0604020202020204" pitchFamily="34" charset="0"/>
              </a:rPr>
              <a:t>Innovative instream storage - Bridge cum </a:t>
            </a:r>
            <a:r>
              <a:rPr lang="en-US" sz="1600" dirty="0" err="1">
                <a:solidFill>
                  <a:srgbClr val="1B2630"/>
                </a:solidFill>
                <a:latin typeface="+mj-lt"/>
                <a:cs typeface="Arial" panose="020B0604020202020204" pitchFamily="34" charset="0"/>
              </a:rPr>
              <a:t>Bandhara</a:t>
            </a:r>
            <a:endParaRPr lang="en-US" sz="1600" dirty="0">
              <a:solidFill>
                <a:srgbClr val="1B2630"/>
              </a:solidFill>
              <a:latin typeface="+mj-lt"/>
              <a:cs typeface="Arial" panose="020B0604020202020204" pitchFamily="34" charset="0"/>
            </a:endParaRPr>
          </a:p>
          <a:p>
            <a:pPr marL="364500" lvl="1" indent="-243000" defTabSz="600075">
              <a:spcAft>
                <a:spcPts val="600"/>
              </a:spcAft>
              <a:buClr>
                <a:srgbClr val="E97F00"/>
              </a:buClr>
              <a:buFont typeface="Trebuchet MS" panose="020B0603020202020204" pitchFamily="34" charset="0"/>
              <a:buChar char="•"/>
            </a:pPr>
            <a:r>
              <a:rPr lang="en-US" sz="1600" dirty="0">
                <a:solidFill>
                  <a:srgbClr val="1B2630"/>
                </a:solidFill>
                <a:latin typeface="+mj-lt"/>
                <a:cs typeface="Arial" panose="020B0604020202020204" pitchFamily="34" charset="0"/>
              </a:rPr>
              <a:t>SOP on source sustainability</a:t>
            </a:r>
            <a:endParaRPr lang="en-IN" sz="1600" dirty="0">
              <a:solidFill>
                <a:srgbClr val="1B263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1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3430"/>
            <a:ext cx="9144000" cy="573206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55700">
              <a:spcAft>
                <a:spcPct val="35000"/>
              </a:spcAft>
              <a:defRPr/>
            </a:pPr>
            <a:r>
              <a:rPr lang="en-IN" sz="2800" b="1" dirty="0">
                <a:solidFill>
                  <a:srgbClr val="0000FF"/>
                </a:solidFill>
                <a:latin typeface="Book Antiqua" panose="02040602050305030304" pitchFamily="18" charset="0"/>
                <a:ea typeface="+mn-ea"/>
                <a:cs typeface="+mn-cs"/>
              </a:rPr>
              <a:t>Demand Side Management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4111" y="776736"/>
            <a:ext cx="8472518" cy="5921828"/>
          </a:xfr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457189" lvl="1" indent="0" algn="just">
              <a:buNone/>
            </a:pPr>
            <a:r>
              <a:rPr lang="en-US" sz="3100" b="1" dirty="0">
                <a:solidFill>
                  <a:schemeClr val="accent1">
                    <a:lumMod val="50000"/>
                  </a:schemeClr>
                </a:solidFill>
              </a:rPr>
              <a:t>Domestic sector</a:t>
            </a:r>
          </a:p>
          <a:p>
            <a:pPr lvl="3" algn="just"/>
            <a:r>
              <a:rPr lang="en-US" sz="2300" dirty="0"/>
              <a:t>Increasing Water use efficiency</a:t>
            </a:r>
          </a:p>
          <a:p>
            <a:pPr lvl="3" algn="just"/>
            <a:r>
              <a:rPr lang="en-IN" sz="2300" dirty="0"/>
              <a:t> fixing leaky systems or upgrading existing infrastructure to reduce wastage </a:t>
            </a:r>
          </a:p>
          <a:p>
            <a:pPr lvl="3" algn="just"/>
            <a:r>
              <a:rPr lang="en-US" sz="2300" dirty="0"/>
              <a:t>Water Pricing /Water </a:t>
            </a:r>
            <a:r>
              <a:rPr lang="en-US" sz="2300" dirty="0" err="1"/>
              <a:t>cess</a:t>
            </a:r>
            <a:endParaRPr lang="en-US" sz="2300" dirty="0"/>
          </a:p>
          <a:p>
            <a:pPr lvl="3" algn="just"/>
            <a:r>
              <a:rPr lang="en-US" sz="2300" dirty="0"/>
              <a:t>Water meter</a:t>
            </a:r>
          </a:p>
          <a:p>
            <a:pPr lvl="3" algn="just"/>
            <a:r>
              <a:rPr lang="en-US" sz="2300" dirty="0"/>
              <a:t>Dual pipe Water supply</a:t>
            </a:r>
          </a:p>
          <a:p>
            <a:pPr lvl="3" algn="just"/>
            <a:endParaRPr lang="en-US" sz="400" dirty="0"/>
          </a:p>
          <a:p>
            <a:pPr marL="457189" lvl="1" indent="0" algn="just">
              <a:buNone/>
            </a:pPr>
            <a:r>
              <a:rPr lang="en-US" sz="3100" b="1" dirty="0">
                <a:solidFill>
                  <a:schemeClr val="accent1">
                    <a:lumMod val="50000"/>
                  </a:schemeClr>
                </a:solidFill>
              </a:rPr>
              <a:t>Agriculture sector</a:t>
            </a:r>
          </a:p>
          <a:p>
            <a:pPr lvl="3" algn="just"/>
            <a:r>
              <a:rPr lang="en-US" sz="2300" dirty="0"/>
              <a:t>Water use efficiency through drip/sprinkler irrigation</a:t>
            </a:r>
          </a:p>
          <a:p>
            <a:pPr lvl="3" algn="just"/>
            <a:r>
              <a:rPr lang="en-US" sz="2300" dirty="0"/>
              <a:t>Conjunctive use </a:t>
            </a:r>
          </a:p>
          <a:p>
            <a:pPr lvl="3" algn="just"/>
            <a:r>
              <a:rPr lang="en-US" sz="2300" dirty="0"/>
              <a:t>Less water consuming crops/Crop Rotation</a:t>
            </a:r>
          </a:p>
          <a:p>
            <a:pPr lvl="3" algn="just"/>
            <a:r>
              <a:rPr lang="en-US" sz="2300" dirty="0"/>
              <a:t>Setting up Water User association</a:t>
            </a:r>
          </a:p>
          <a:p>
            <a:pPr lvl="3" algn="just"/>
            <a:r>
              <a:rPr lang="en-US" sz="2300" dirty="0"/>
              <a:t>Grey water use for irrigation</a:t>
            </a:r>
          </a:p>
          <a:p>
            <a:pPr lvl="4" algn="just">
              <a:buNone/>
            </a:pPr>
            <a:endParaRPr lang="en-US" sz="600" dirty="0"/>
          </a:p>
          <a:p>
            <a:pPr marL="457189" lvl="1" indent="0" algn="just">
              <a:buNone/>
            </a:pPr>
            <a:r>
              <a:rPr lang="en-US" sz="3100" b="1" dirty="0">
                <a:solidFill>
                  <a:schemeClr val="accent1">
                    <a:lumMod val="50000"/>
                  </a:schemeClr>
                </a:solidFill>
              </a:rPr>
              <a:t>Industrial sector</a:t>
            </a:r>
          </a:p>
          <a:p>
            <a:pPr lvl="3" algn="just"/>
            <a:r>
              <a:rPr lang="en-US" sz="2300" dirty="0"/>
              <a:t>Adopting water saving technology</a:t>
            </a:r>
          </a:p>
          <a:p>
            <a:pPr lvl="3" algn="just"/>
            <a:r>
              <a:rPr lang="en-US" sz="2300"/>
              <a:t>Recycle </a:t>
            </a:r>
            <a:r>
              <a:rPr lang="en-US" sz="2300" dirty="0"/>
              <a:t>and reuse of water in industrial process</a:t>
            </a:r>
          </a:p>
          <a:p>
            <a:pPr marL="1028700" lvl="3" indent="0" algn="just">
              <a:buNone/>
            </a:pPr>
            <a:endParaRPr lang="en-US" sz="2300" dirty="0"/>
          </a:p>
          <a:p>
            <a:pPr marL="457189" lvl="1" indent="0" algn="just">
              <a:buNone/>
            </a:pPr>
            <a:r>
              <a:rPr lang="en-US" sz="3100" b="1" dirty="0">
                <a:solidFill>
                  <a:schemeClr val="accent1">
                    <a:lumMod val="50000"/>
                  </a:schemeClr>
                </a:solidFill>
              </a:rPr>
              <a:t>Capacity building and Public awareness</a:t>
            </a:r>
          </a:p>
          <a:p>
            <a:pPr lvl="4" algn="just"/>
            <a:endParaRPr lang="en-US" b="1" dirty="0"/>
          </a:p>
          <a:p>
            <a:pPr marL="1028700" lvl="3" indent="0" algn="just">
              <a:buNone/>
            </a:pPr>
            <a:endParaRPr lang="en-US" sz="2300" dirty="0"/>
          </a:p>
          <a:p>
            <a:pPr marL="457189" lvl="1" indent="0" algn="just">
              <a:buNone/>
            </a:pPr>
            <a:r>
              <a:rPr lang="en-US" sz="3100" b="1" dirty="0">
                <a:solidFill>
                  <a:schemeClr val="accent1">
                    <a:lumMod val="50000"/>
                  </a:schemeClr>
                </a:solidFill>
              </a:rPr>
              <a:t>Ground water Regulations</a:t>
            </a:r>
          </a:p>
          <a:p>
            <a:pPr marL="1600160" lvl="6">
              <a:spcBef>
                <a:spcPts val="1000"/>
              </a:spcBef>
            </a:pPr>
            <a:r>
              <a:rPr lang="en-US" sz="2300" dirty="0"/>
              <a:t>Regulations, water charge, penalty and EC</a:t>
            </a:r>
          </a:p>
          <a:p>
            <a:endParaRPr lang="en-IN" dirty="0"/>
          </a:p>
        </p:txBody>
      </p:sp>
      <p:sp>
        <p:nvSpPr>
          <p:cNvPr id="5" name="Oval 4"/>
          <p:cNvSpPr/>
          <p:nvPr/>
        </p:nvSpPr>
        <p:spPr>
          <a:xfrm>
            <a:off x="6553199" y="2007764"/>
            <a:ext cx="2076451" cy="2345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Desalination of saline water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984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45420"/>
            <a:ext cx="9144000" cy="537029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lnSpc>
                <a:spcPct val="100000"/>
              </a:lnSpc>
            </a:pPr>
            <a:r>
              <a:rPr lang="en-US" sz="2600" b="1" dirty="0">
                <a:solidFill>
                  <a:srgbClr val="0000FF"/>
                </a:solidFill>
                <a:latin typeface="Book Antiqua" panose="02040602050305030304" pitchFamily="18" charset="0"/>
              </a:rPr>
              <a:t>Sustainable Use of Groundwater options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42883533"/>
              </p:ext>
            </p:extLst>
          </p:nvPr>
        </p:nvGraphicFramePr>
        <p:xfrm>
          <a:off x="878069" y="1243524"/>
          <a:ext cx="6958456" cy="5112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9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16" y="1641577"/>
            <a:ext cx="22796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754" y="2667102"/>
            <a:ext cx="2349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29" y="2428977"/>
            <a:ext cx="2349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79" y="2684564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354" y="2667102"/>
            <a:ext cx="2349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004" y="2414689"/>
            <a:ext cx="2365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354" y="2086077"/>
            <a:ext cx="23653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29" y="2667102"/>
            <a:ext cx="2349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29" y="2348014"/>
            <a:ext cx="2349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8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29" y="2035277"/>
            <a:ext cx="2349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9" name="Picture 3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29" y="1724127"/>
            <a:ext cx="2349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634800" rIns="114264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7201754" y="19255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₹</a:t>
            </a:r>
            <a:endParaRPr lang="en-US" sz="1000" dirty="0">
              <a:ea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3044" y="3065049"/>
            <a:ext cx="224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 water as per use</a:t>
            </a:r>
            <a:endParaRPr lang="en-IN" dirty="0"/>
          </a:p>
        </p:txBody>
      </p:sp>
      <p:pic>
        <p:nvPicPr>
          <p:cNvPr id="10300" name="Picture 6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3534852"/>
            <a:ext cx="13843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7032392" y="4683065"/>
            <a:ext cx="166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metering</a:t>
            </a:r>
            <a:endParaRPr lang="en-IN" dirty="0"/>
          </a:p>
        </p:txBody>
      </p:sp>
      <p:pic>
        <p:nvPicPr>
          <p:cNvPr id="10301" name="Picture 6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4" y="1044469"/>
            <a:ext cx="8350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131544" y="2541140"/>
            <a:ext cx="1185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efficiency rating</a:t>
            </a:r>
            <a:endParaRPr lang="en-IN" dirty="0"/>
          </a:p>
        </p:txBody>
      </p:sp>
      <p:pic>
        <p:nvPicPr>
          <p:cNvPr id="10302" name="Picture 6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48" y="502915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3" name="Picture 6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9" y="4594816"/>
            <a:ext cx="1062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4" name="Picture 6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34" y="1103415"/>
            <a:ext cx="1256313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1486045" y="1760837"/>
            <a:ext cx="1185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Sensor based efficient showers</a:t>
            </a:r>
            <a:endParaRPr lang="en-IN" dirty="0"/>
          </a:p>
        </p:txBody>
      </p:sp>
      <p:sp>
        <p:nvSpPr>
          <p:cNvPr id="82" name="TextBox 81"/>
          <p:cNvSpPr txBox="1"/>
          <p:nvPr/>
        </p:nvSpPr>
        <p:spPr>
          <a:xfrm>
            <a:off x="139438" y="5500836"/>
            <a:ext cx="118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dish washers</a:t>
            </a:r>
            <a:endParaRPr lang="en-IN" dirty="0"/>
          </a:p>
        </p:txBody>
      </p:sp>
      <p:sp>
        <p:nvSpPr>
          <p:cNvPr id="83" name="TextBox 82"/>
          <p:cNvSpPr txBox="1"/>
          <p:nvPr/>
        </p:nvSpPr>
        <p:spPr>
          <a:xfrm>
            <a:off x="1917420" y="5892582"/>
            <a:ext cx="118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Automatic faucets</a:t>
            </a:r>
            <a:endParaRPr lang="en-IN" dirty="0"/>
          </a:p>
        </p:txBody>
      </p:sp>
      <p:pic>
        <p:nvPicPr>
          <p:cNvPr id="10305" name="Picture 6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470" y="5046274"/>
            <a:ext cx="20526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0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5470" y="481362"/>
            <a:ext cx="9124507" cy="4801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Book Antiqua" panose="02040602050305030304" pitchFamily="18" charset="0"/>
              </a:rPr>
              <a:t>Recycle and Reuse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273807" y="1640373"/>
            <a:ext cx="8576896" cy="28356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202124"/>
                </a:solidFill>
                <a:effectLst/>
              </a:rPr>
              <a:t>Greywater is </a:t>
            </a:r>
            <a:r>
              <a:rPr lang="en-US" sz="2400" b="0" i="0" dirty="0">
                <a:solidFill>
                  <a:srgbClr val="040C28"/>
                </a:solidFill>
                <a:effectLst/>
              </a:rPr>
              <a:t>wastewater from non-toilet plumbing systems such as hand basins, washing machines, kitchen, showers and baths</a:t>
            </a:r>
            <a:r>
              <a:rPr lang="en-US" sz="2400" b="0" i="0" dirty="0">
                <a:solidFill>
                  <a:srgbClr val="202124"/>
                </a:solidFill>
                <a:effectLst/>
              </a:rPr>
              <a:t>.</a:t>
            </a:r>
            <a:r>
              <a:rPr lang="en-IN" sz="2400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400" dirty="0"/>
              <a:t>Can be treated and reused instead of discharging out.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400" dirty="0"/>
              <a:t>Reusing grey water can decrease groundwater extraction.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6047"/>
            <a:ext cx="9144000" cy="198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D4A698-7FE7-0F91-8B76-11BEF4153CDD}"/>
              </a:ext>
            </a:extLst>
          </p:cNvPr>
          <p:cNvSpPr/>
          <p:nvPr/>
        </p:nvSpPr>
        <p:spPr>
          <a:xfrm>
            <a:off x="-9745" y="0"/>
            <a:ext cx="9144000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Book Antiqua" panose="02040602050305030304" pitchFamily="18" charset="0"/>
                <a:ea typeface="+mj-ea"/>
                <a:cs typeface="+mj-cs"/>
              </a:rPr>
              <a:t>SUSTAINABLE USE OF GROUNDWATER -OPTIONS</a:t>
            </a:r>
            <a:endParaRPr lang="en-IN" sz="2400" b="1" dirty="0">
              <a:solidFill>
                <a:srgbClr val="0000FF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224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13338"/>
            <a:ext cx="9124507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0000FF"/>
                </a:solidFill>
                <a:latin typeface="Book Antiqua" panose="02040602050305030304" pitchFamily="18" charset="0"/>
              </a:rPr>
              <a:t>ROLE OF CGWB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204007" y="1206681"/>
            <a:ext cx="5733010" cy="5130438"/>
          </a:xfrm>
        </p:spPr>
        <p:txBody>
          <a:bodyPr/>
          <a:lstStyle/>
          <a:p>
            <a:r>
              <a:rPr lang="en-US" sz="2400" b="1" dirty="0"/>
              <a:t>Monitoring &amp; Assessment</a:t>
            </a:r>
          </a:p>
          <a:p>
            <a:pPr marL="540000" lvl="1" indent="-360000">
              <a:buClr>
                <a:srgbClr val="E97F00"/>
              </a:buClr>
              <a:buFont typeface="Trebuchet MS" panose="020B0603020202020204" pitchFamily="34" charset="0"/>
              <a:buChar char="•"/>
            </a:pPr>
            <a:r>
              <a:rPr lang="en-US" sz="2200" b="1" dirty="0">
                <a:solidFill>
                  <a:srgbClr val="1B2630"/>
                </a:solidFill>
                <a:latin typeface="+mj-lt"/>
              </a:rPr>
              <a:t>Strengthening and automation of groundwater monitoring network taken up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By 2026, CGWB plans to install 9000 automated monitoring stations with the telemetry system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Under the National Hydrology Project, 5260 DWLRS with telemetry </a:t>
            </a:r>
            <a:r>
              <a:rPr lang="en-US" sz="2200" b="1" dirty="0">
                <a:latin typeface="+mj-lt"/>
                <a:cs typeface="Arial" panose="020B0604020202020204" pitchFamily="34" charset="0"/>
              </a:rPr>
              <a:t>is being </a:t>
            </a:r>
            <a:r>
              <a:rPr lang="en-US" sz="2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installed.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panose="020B0604020202020204" pitchFamily="34" charset="0"/>
              </a:rPr>
              <a:t>Annual Groundwater Resources assessment is being carried out</a:t>
            </a:r>
            <a:endParaRPr lang="en-US" sz="2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6615"/>
          <a:stretch>
            <a:fillRect/>
          </a:stretch>
        </p:blipFill>
        <p:spPr bwMode="auto">
          <a:xfrm>
            <a:off x="6191251" y="1102568"/>
            <a:ext cx="1260240" cy="1706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1102567"/>
            <a:ext cx="1041188" cy="173531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77" y="3140319"/>
            <a:ext cx="2547436" cy="307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51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331907" y="992671"/>
            <a:ext cx="8480181" cy="2105885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n/>
              </a:rPr>
              <a:t>Through Gazette Notification dated 24</a:t>
            </a:r>
            <a:r>
              <a:rPr lang="en-US" sz="2000" b="1" baseline="30000" dirty="0">
                <a:ln/>
              </a:rPr>
              <a:t>th</a:t>
            </a:r>
            <a:r>
              <a:rPr lang="en-US" sz="2000" b="1" dirty="0">
                <a:ln/>
              </a:rPr>
              <a:t> Sept 2020, Central Ground Water Authority (CGWA), for issue of NOC, has introduced the following measures for Regulation in groundwater use by industries/ infrastructure/ mining sectors:</a:t>
            </a:r>
          </a:p>
          <a:p>
            <a:pPr marL="457189" lvl="1" indent="0">
              <a:lnSpc>
                <a:spcPct val="100000"/>
              </a:lnSpc>
              <a:buNone/>
            </a:pPr>
            <a:endParaRPr lang="en-IN" sz="1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IN" sz="1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IN" sz="1800" b="1" dirty="0">
              <a:ln/>
              <a:solidFill>
                <a:srgbClr val="FF000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E2A5A2-6F3A-4452-B9F0-215162208A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708089"/>
              </p:ext>
            </p:extLst>
          </p:nvPr>
        </p:nvGraphicFramePr>
        <p:xfrm>
          <a:off x="557285" y="1990074"/>
          <a:ext cx="8029423" cy="2874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4A7E1FF-6CD6-A9AE-5C0D-608F708D0CAF}"/>
              </a:ext>
            </a:extLst>
          </p:cNvPr>
          <p:cNvSpPr txBox="1"/>
          <p:nvPr/>
        </p:nvSpPr>
        <p:spPr>
          <a:xfrm>
            <a:off x="1466850" y="171451"/>
            <a:ext cx="67246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rPr>
              <a:t>CGWA and Groundwater Regulation</a:t>
            </a:r>
            <a:endParaRPr lang="en-US" sz="2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3D99F57-959F-4B7F-D64C-B600464556CF}"/>
              </a:ext>
            </a:extLst>
          </p:cNvPr>
          <p:cNvSpPr/>
          <p:nvPr/>
        </p:nvSpPr>
        <p:spPr>
          <a:xfrm>
            <a:off x="1371600" y="4500727"/>
            <a:ext cx="6819900" cy="2357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All industries shall be required to adopt latest water efficient technologies so as to reduce dependence on ground water resources (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by at least 20% over the next three years</a:t>
            </a:r>
            <a:r>
              <a:rPr lang="en-US" sz="2200" dirty="0">
                <a:solidFill>
                  <a:schemeClr val="bg1"/>
                </a:solidFill>
              </a:rPr>
              <a:t>)</a:t>
            </a:r>
            <a:endParaRPr lang="en-IN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7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200025" y="821221"/>
            <a:ext cx="8480181" cy="6370153"/>
          </a:xfrm>
          <a:effectLst/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lvl="1" indent="0">
              <a:lnSpc>
                <a:spcPct val="100000"/>
              </a:lnSpc>
              <a:buNone/>
            </a:pPr>
            <a:endParaRPr lang="en-US" sz="1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IN" sz="1800" b="1" dirty="0">
              <a:ln/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108" y="1436363"/>
            <a:ext cx="847578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IN" sz="2300" b="1" dirty="0">
                <a:ea typeface="Calibri"/>
                <a:cs typeface="Calibri"/>
              </a:rPr>
              <a:t>Agriculture Sector: </a:t>
            </a:r>
            <a:r>
              <a:rPr lang="en-US" sz="2300" dirty="0">
                <a:ea typeface="Calibri"/>
                <a:cs typeface="Calibri"/>
              </a:rPr>
              <a:t>Agriculture sector is exempted from obtaining NOC for GW extraction with views of-</a:t>
            </a:r>
          </a:p>
          <a:p>
            <a:pPr algn="just">
              <a:defRPr/>
            </a:pPr>
            <a:endParaRPr lang="en-IN" sz="2300" dirty="0">
              <a:ea typeface="Calibri"/>
              <a:cs typeface="Calibri"/>
            </a:endParaRPr>
          </a:p>
          <a:p>
            <a:pPr marL="457200" indent="-317500" algn="just">
              <a:buSzPts val="1400"/>
              <a:buFont typeface="Calibri"/>
              <a:buChar char="●"/>
              <a:defRPr/>
            </a:pPr>
            <a:r>
              <a:rPr lang="en-US" sz="2300" dirty="0">
                <a:ea typeface="Calibri"/>
                <a:cs typeface="Calibri"/>
                <a:sym typeface="Calibri"/>
              </a:rPr>
              <a:t>Adopting Participatory approach for sustainable GW management</a:t>
            </a:r>
          </a:p>
          <a:p>
            <a:pPr marL="139700" algn="just">
              <a:buSzPts val="1400"/>
              <a:defRPr/>
            </a:pPr>
            <a:endParaRPr lang="en-US" sz="2300" dirty="0">
              <a:ea typeface="Calibri"/>
              <a:cs typeface="Calibri"/>
              <a:sym typeface="Calibri"/>
            </a:endParaRPr>
          </a:p>
          <a:p>
            <a:pPr marL="457200" indent="-317500" algn="just">
              <a:buClr>
                <a:schemeClr val="dk1"/>
              </a:buClr>
              <a:buSzPts val="1400"/>
              <a:buFont typeface="Calibri"/>
              <a:buChar char="●"/>
              <a:defRPr/>
            </a:pPr>
            <a:r>
              <a:rPr lang="en-US" sz="2300" dirty="0">
                <a:ea typeface="Calibri"/>
                <a:cs typeface="Calibri"/>
                <a:sym typeface="Calibri"/>
              </a:rPr>
              <a:t>Review  free/ subsidized electricity policy to farmers</a:t>
            </a:r>
          </a:p>
          <a:p>
            <a:pPr marL="139700" algn="just">
              <a:buClr>
                <a:schemeClr val="dk1"/>
              </a:buClr>
              <a:buSzPts val="1400"/>
              <a:defRPr/>
            </a:pPr>
            <a:endParaRPr lang="en-US" sz="2300" dirty="0">
              <a:ea typeface="Calibri"/>
              <a:cs typeface="Calibri"/>
              <a:sym typeface="Calibri"/>
            </a:endParaRPr>
          </a:p>
          <a:p>
            <a:pPr marL="457200" indent="-317500" algn="just">
              <a:buClr>
                <a:schemeClr val="dk1"/>
              </a:buClr>
              <a:buSzPts val="1400"/>
              <a:buFont typeface="Calibri"/>
              <a:buChar char="●"/>
              <a:defRPr/>
            </a:pPr>
            <a:r>
              <a:rPr lang="en-US" sz="2300" dirty="0">
                <a:ea typeface="Calibri"/>
                <a:cs typeface="Calibri"/>
                <a:sym typeface="Calibri"/>
              </a:rPr>
              <a:t>Bringing  suitable water pricing policy </a:t>
            </a:r>
          </a:p>
          <a:p>
            <a:pPr marL="139700" algn="just">
              <a:buClr>
                <a:schemeClr val="dk1"/>
              </a:buClr>
              <a:buSzPts val="1400"/>
              <a:defRPr/>
            </a:pPr>
            <a:endParaRPr lang="en-US" sz="2300" dirty="0">
              <a:ea typeface="Calibri"/>
              <a:cs typeface="Calibri"/>
              <a:sym typeface="Calibri"/>
            </a:endParaRPr>
          </a:p>
          <a:p>
            <a:pPr marL="457200" indent="-317500" algn="just">
              <a:buClr>
                <a:schemeClr val="dk1"/>
              </a:buClr>
              <a:buSzPts val="1400"/>
              <a:buFont typeface="Calibri"/>
              <a:buChar char="●"/>
              <a:defRPr/>
            </a:pPr>
            <a:r>
              <a:rPr lang="en-US" sz="2300" dirty="0">
                <a:ea typeface="Calibri"/>
                <a:cs typeface="Calibri"/>
                <a:sym typeface="Calibri"/>
              </a:rPr>
              <a:t>Working towards crop rotation/ diversification/ other initiatives to reduce over-dependence on groundwater.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0A2C0-845B-0CF1-E27D-F4F2FCD8A171}"/>
              </a:ext>
            </a:extLst>
          </p:cNvPr>
          <p:cNvSpPr txBox="1"/>
          <p:nvPr/>
        </p:nvSpPr>
        <p:spPr>
          <a:xfrm>
            <a:off x="1466850" y="171451"/>
            <a:ext cx="67246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rPr>
              <a:t>CGWA and Groundwater Regulation</a:t>
            </a:r>
            <a:endParaRPr lang="en-US" sz="2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8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331909" y="611672"/>
            <a:ext cx="8480181" cy="51304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6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NAQUIM and Aquifer Management Plan</a:t>
            </a:r>
            <a:endParaRPr lang="en-US" sz="2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200" dirty="0"/>
              <a:t>CGWB has carried out National Aquifer Mapping (NAQUIM) in the country and has suggested Aquifer Management Plans (AMP) for the districts.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The NAQUIM outputs and the AMPs have been shared with the district authorities for implementation.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200" dirty="0"/>
              <a:t>Management Plans are being used for preparation of water security plans under </a:t>
            </a:r>
            <a:r>
              <a:rPr lang="en-IN" sz="2200" dirty="0">
                <a:solidFill>
                  <a:srgbClr val="0000FF"/>
                </a:solidFill>
              </a:rPr>
              <a:t>Atal </a:t>
            </a:r>
            <a:r>
              <a:rPr lang="en-IN" sz="2200" dirty="0" err="1">
                <a:solidFill>
                  <a:srgbClr val="0000FF"/>
                </a:solidFill>
              </a:rPr>
              <a:t>Bhujal</a:t>
            </a:r>
            <a:r>
              <a:rPr lang="en-IN" sz="2200" dirty="0">
                <a:solidFill>
                  <a:srgbClr val="0000FF"/>
                </a:solidFill>
              </a:rPr>
              <a:t> Yojana</a:t>
            </a:r>
          </a:p>
          <a:p>
            <a:pPr marL="0" indent="0">
              <a:lnSpc>
                <a:spcPct val="100000"/>
              </a:lnSpc>
              <a:buNone/>
            </a:pPr>
            <a:endParaRPr lang="en-IN" sz="2200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200" dirty="0"/>
              <a:t>Under </a:t>
            </a:r>
            <a:r>
              <a:rPr lang="en-IN" sz="2200" dirty="0">
                <a:solidFill>
                  <a:srgbClr val="0000FF"/>
                </a:solidFill>
              </a:rPr>
              <a:t>PMKSY-HKKP-GW</a:t>
            </a:r>
            <a:r>
              <a:rPr lang="en-IN" sz="2200" dirty="0"/>
              <a:t> scheme, the concerned departments in states, especially NER states are using CGWB findings for planning groundwater  based irrigation schemes.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IN" sz="2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81251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3"/>
          <p:cNvSpPr>
            <a:spLocks noGrp="1"/>
          </p:cNvSpPr>
          <p:nvPr>
            <p:ph idx="1"/>
          </p:nvPr>
        </p:nvSpPr>
        <p:spPr>
          <a:xfrm>
            <a:off x="2667000" y="1904999"/>
            <a:ext cx="3962400" cy="923331"/>
          </a:xfrm>
        </p:spPr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9772" y="1209206"/>
            <a:ext cx="3660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0" dirty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IN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2523058" y="2781299"/>
            <a:ext cx="3792017" cy="1944166"/>
          </a:xfrm>
          <a:prstGeom prst="teardrop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707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0571" y="2831211"/>
            <a:ext cx="3810" cy="19526"/>
          </a:xfrm>
          <a:custGeom>
            <a:avLst/>
            <a:gdLst/>
            <a:ahLst/>
            <a:cxnLst/>
            <a:rect l="l" t="t" r="r" b="b"/>
            <a:pathLst>
              <a:path w="5079" h="26035">
                <a:moveTo>
                  <a:pt x="4571" y="0"/>
                </a:moveTo>
                <a:lnTo>
                  <a:pt x="0" y="0"/>
                </a:lnTo>
                <a:lnTo>
                  <a:pt x="0" y="25908"/>
                </a:lnTo>
                <a:lnTo>
                  <a:pt x="4571" y="25908"/>
                </a:lnTo>
                <a:lnTo>
                  <a:pt x="4571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961" y="2027873"/>
            <a:ext cx="2445620" cy="10658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140571" y="4355973"/>
            <a:ext cx="3810" cy="19526"/>
          </a:xfrm>
          <a:custGeom>
            <a:avLst/>
            <a:gdLst/>
            <a:ahLst/>
            <a:cxnLst/>
            <a:rect l="l" t="t" r="r" b="b"/>
            <a:pathLst>
              <a:path w="5079" h="26035">
                <a:moveTo>
                  <a:pt x="4571" y="0"/>
                </a:moveTo>
                <a:lnTo>
                  <a:pt x="0" y="0"/>
                </a:lnTo>
                <a:lnTo>
                  <a:pt x="0" y="25907"/>
                </a:lnTo>
                <a:lnTo>
                  <a:pt x="4571" y="25907"/>
                </a:lnTo>
                <a:lnTo>
                  <a:pt x="45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9897" y="5379120"/>
            <a:ext cx="2125789" cy="1524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7137" y="4090797"/>
            <a:ext cx="864108" cy="11510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4530" y="1585913"/>
            <a:ext cx="957958" cy="2540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14881" y="1716177"/>
            <a:ext cx="175469" cy="405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93773" y="1588960"/>
            <a:ext cx="237267" cy="24631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342102" y="1578102"/>
            <a:ext cx="2236946" cy="328613"/>
            <a:chOff x="3122802" y="961136"/>
            <a:chExt cx="2982595" cy="43815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9800" y="1242186"/>
              <a:ext cx="85471" cy="1160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22802" y="961136"/>
              <a:ext cx="2877058" cy="438023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1540" y="1578102"/>
            <a:ext cx="3262503" cy="26336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9705" y="3671602"/>
            <a:ext cx="2237708" cy="180212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459897" y="2245995"/>
            <a:ext cx="6252686" cy="3285649"/>
            <a:chOff x="1946529" y="1851660"/>
            <a:chExt cx="8336915" cy="4380865"/>
          </a:xfrm>
        </p:grpSpPr>
        <p:sp>
          <p:nvSpPr>
            <p:cNvPr id="16" name="object 16"/>
            <p:cNvSpPr/>
            <p:nvPr/>
          </p:nvSpPr>
          <p:spPr>
            <a:xfrm>
              <a:off x="3512058" y="2074926"/>
              <a:ext cx="5244465" cy="4107815"/>
            </a:xfrm>
            <a:custGeom>
              <a:avLst/>
              <a:gdLst/>
              <a:ahLst/>
              <a:cxnLst/>
              <a:rect l="l" t="t" r="r" b="b"/>
              <a:pathLst>
                <a:path w="5244465" h="4107815">
                  <a:moveTo>
                    <a:pt x="2622804" y="0"/>
                  </a:moveTo>
                  <a:lnTo>
                    <a:pt x="2622804" y="4107599"/>
                  </a:lnTo>
                </a:path>
                <a:path w="5244465" h="4107815">
                  <a:moveTo>
                    <a:pt x="5243957" y="2054352"/>
                  </a:moveTo>
                  <a:lnTo>
                    <a:pt x="0" y="2054352"/>
                  </a:lnTo>
                </a:path>
              </a:pathLst>
            </a:custGeom>
            <a:ln w="28956">
              <a:solidFill>
                <a:srgbClr val="335B7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46529" y="3727195"/>
              <a:ext cx="3239770" cy="2437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25140" y="1851660"/>
              <a:ext cx="1357884" cy="18089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04100" y="6029160"/>
              <a:ext cx="3378777" cy="20330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82939" y="4297680"/>
              <a:ext cx="755903" cy="15651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04760" y="2167128"/>
              <a:ext cx="1721357" cy="1774698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20889" y="972693"/>
            <a:ext cx="900684" cy="48005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205597" y="972692"/>
            <a:ext cx="852677" cy="46177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636133" y="978409"/>
            <a:ext cx="1300733" cy="42519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255889" y="5297952"/>
            <a:ext cx="11001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/>
            <a:fld id="{81D60167-4931-47E6-BA6A-407CBD079E47}" type="slidenum">
              <a:rPr sz="750" spc="-4" dirty="0">
                <a:solidFill>
                  <a:srgbClr val="FFFFFF"/>
                </a:solidFill>
                <a:latin typeface="Arial MT"/>
                <a:cs typeface="Arial MT"/>
              </a:rPr>
              <a:pPr marL="28575"/>
              <a:t>2</a:t>
            </a:fld>
            <a:endParaRPr sz="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1" b="33311"/>
          <a:stretch>
            <a:fillRect/>
          </a:stretch>
        </p:blipFill>
        <p:spPr>
          <a:xfrm>
            <a:off x="215516" y="180176"/>
            <a:ext cx="8712968" cy="9151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28637"/>
            <a:ext cx="912450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bg1"/>
                </a:solidFill>
                <a:latin typeface="Arial Black" pitchFamily="34" charset="0"/>
              </a:rPr>
              <a:t>Water Use Efficiency in Agriculture 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321039" y="1586031"/>
            <a:ext cx="6133567" cy="4522421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Direct Seeded Rice (DSR)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System of Rice Intensification in rice(SRI)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Popularizing Micro Irrigation (MI) techniques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Use of MI even in water-intensive crops with more focus on Sugarcane &amp; Banana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Other interventions like Pipe carrying water from source to field to avoid seepage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Selection of low water-intensive crops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Change in cropping pattern</a:t>
            </a:r>
            <a:endParaRPr lang="en-IN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19" y="1563122"/>
            <a:ext cx="2058351" cy="16317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85" y="3614251"/>
            <a:ext cx="2293617" cy="1276887"/>
          </a:xfrm>
          <a:prstGeom prst="rect">
            <a:avLst/>
          </a:prstGeom>
        </p:spPr>
      </p:pic>
      <p:pic>
        <p:nvPicPr>
          <p:cNvPr id="27" name="Picture Placeholder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2" r="50941" b="35724"/>
          <a:stretch/>
        </p:blipFill>
        <p:spPr>
          <a:xfrm>
            <a:off x="6674919" y="5290707"/>
            <a:ext cx="2064635" cy="1238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07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0571" y="2831211"/>
            <a:ext cx="3810" cy="19526"/>
          </a:xfrm>
          <a:custGeom>
            <a:avLst/>
            <a:gdLst/>
            <a:ahLst/>
            <a:cxnLst/>
            <a:rect l="l" t="t" r="r" b="b"/>
            <a:pathLst>
              <a:path w="5079" h="26035">
                <a:moveTo>
                  <a:pt x="4571" y="0"/>
                </a:moveTo>
                <a:lnTo>
                  <a:pt x="0" y="0"/>
                </a:lnTo>
                <a:lnTo>
                  <a:pt x="0" y="25908"/>
                </a:lnTo>
                <a:lnTo>
                  <a:pt x="4571" y="25908"/>
                </a:lnTo>
                <a:lnTo>
                  <a:pt x="4571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961" y="2027873"/>
            <a:ext cx="2445620" cy="10658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140571" y="4355973"/>
            <a:ext cx="3810" cy="19526"/>
          </a:xfrm>
          <a:custGeom>
            <a:avLst/>
            <a:gdLst/>
            <a:ahLst/>
            <a:cxnLst/>
            <a:rect l="l" t="t" r="r" b="b"/>
            <a:pathLst>
              <a:path w="5079" h="26035">
                <a:moveTo>
                  <a:pt x="4571" y="0"/>
                </a:moveTo>
                <a:lnTo>
                  <a:pt x="0" y="0"/>
                </a:lnTo>
                <a:lnTo>
                  <a:pt x="0" y="25907"/>
                </a:lnTo>
                <a:lnTo>
                  <a:pt x="4571" y="25907"/>
                </a:lnTo>
                <a:lnTo>
                  <a:pt x="45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5" name="object 5"/>
          <p:cNvGrpSpPr/>
          <p:nvPr/>
        </p:nvGrpSpPr>
        <p:grpSpPr>
          <a:xfrm>
            <a:off x="6319646" y="1767078"/>
            <a:ext cx="2577465" cy="2036921"/>
            <a:chOff x="8426195" y="1213103"/>
            <a:chExt cx="3436620" cy="27158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6195" y="1213103"/>
              <a:ext cx="3436620" cy="27157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79535" y="1304543"/>
              <a:ext cx="3334512" cy="261366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7225" y="2299716"/>
            <a:ext cx="1032129" cy="70637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59714" y="2540314"/>
            <a:ext cx="828199" cy="21736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en-US" sz="1350" b="1" spc="-23" dirty="0">
                <a:latin typeface="Arial"/>
                <a:cs typeface="Arial"/>
              </a:rPr>
              <a:t>437</a:t>
            </a:r>
            <a:r>
              <a:rPr sz="1350" b="1" spc="-53" dirty="0">
                <a:latin typeface="Arial"/>
                <a:cs typeface="Arial"/>
              </a:rPr>
              <a:t> </a:t>
            </a:r>
            <a:r>
              <a:rPr sz="1350" b="1" spc="-4" dirty="0">
                <a:latin typeface="Arial"/>
                <a:cs typeface="Arial"/>
              </a:rPr>
              <a:t>BCM</a:t>
            </a:r>
            <a:endParaRPr sz="1350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4925" y="2299716"/>
            <a:ext cx="1032129" cy="70637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209223" y="2536602"/>
            <a:ext cx="82819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b="1" spc="-23" dirty="0">
                <a:solidFill>
                  <a:srgbClr val="FFFFFF"/>
                </a:solidFill>
                <a:latin typeface="Arial"/>
                <a:cs typeface="Arial"/>
              </a:rPr>
              <a:t>60 %</a:t>
            </a:r>
            <a:endParaRPr sz="135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30167" y="2292859"/>
            <a:ext cx="1032129" cy="70637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724465" y="2529555"/>
            <a:ext cx="74247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b="1" spc="-4" dirty="0">
                <a:solidFill>
                  <a:srgbClr val="FFFFFF"/>
                </a:solidFill>
                <a:latin typeface="Arial"/>
                <a:cs typeface="Arial"/>
              </a:rPr>
              <a:t>239</a:t>
            </a:r>
            <a:r>
              <a:rPr sz="1350" b="1" spc="-5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4" dirty="0">
                <a:solidFill>
                  <a:srgbClr val="FFFFFF"/>
                </a:solidFill>
                <a:latin typeface="Arial"/>
                <a:cs typeface="Arial"/>
              </a:rPr>
              <a:t>BCM</a:t>
            </a:r>
            <a:endParaRPr sz="1350" dirty="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5411" y="2299716"/>
            <a:ext cx="1032129" cy="70637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290382" y="2536602"/>
            <a:ext cx="74247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b="1" spc="-4" dirty="0">
                <a:solidFill>
                  <a:srgbClr val="FFFFFF"/>
                </a:solidFill>
                <a:latin typeface="Arial"/>
                <a:cs typeface="Arial"/>
              </a:rPr>
              <a:t>398</a:t>
            </a:r>
            <a:r>
              <a:rPr sz="13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8" dirty="0">
                <a:solidFill>
                  <a:srgbClr val="FFFFFF"/>
                </a:solidFill>
                <a:latin typeface="Arial"/>
                <a:cs typeface="Arial"/>
              </a:rPr>
              <a:t>BCM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8784" y="3064955"/>
            <a:ext cx="960120" cy="4948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19050">
              <a:spcBef>
                <a:spcPts val="79"/>
              </a:spcBef>
            </a:pPr>
            <a:r>
              <a:rPr lang="en-US" sz="1050" dirty="0">
                <a:solidFill>
                  <a:srgbClr val="1382AC"/>
                </a:solidFill>
                <a:latin typeface="Arial MT"/>
                <a:cs typeface="Arial MT"/>
              </a:rPr>
              <a:t>Total annual ground water recharge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69224" y="3064955"/>
            <a:ext cx="1069657" cy="65642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18098">
              <a:spcBef>
                <a:spcPts val="79"/>
              </a:spcBef>
            </a:pPr>
            <a:r>
              <a:rPr lang="en-US" sz="1050" spc="-23" dirty="0">
                <a:solidFill>
                  <a:srgbClr val="1382AC"/>
                </a:solidFill>
                <a:latin typeface="Arial MT"/>
                <a:cs typeface="Arial MT"/>
              </a:rPr>
              <a:t>Annual extractable ground water resources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91509" y="3064955"/>
            <a:ext cx="910114" cy="50767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306229" marR="3810" indent="-297180">
              <a:spcBef>
                <a:spcPts val="79"/>
              </a:spcBef>
            </a:pPr>
            <a:r>
              <a:rPr lang="en-US" sz="1050" spc="-23" dirty="0">
                <a:solidFill>
                  <a:srgbClr val="1382AC"/>
                </a:solidFill>
                <a:latin typeface="Arial MT"/>
                <a:cs typeface="Arial MT"/>
              </a:rPr>
              <a:t>Annual Ground Water</a:t>
            </a:r>
          </a:p>
          <a:p>
            <a:pPr marL="306229" marR="3810" indent="-297180">
              <a:spcBef>
                <a:spcPts val="79"/>
              </a:spcBef>
            </a:pPr>
            <a:r>
              <a:rPr lang="en-US" sz="1050" spc="-23" dirty="0">
                <a:solidFill>
                  <a:srgbClr val="1382AC"/>
                </a:solidFill>
                <a:latin typeface="Arial MT"/>
                <a:cs typeface="Arial MT"/>
              </a:rPr>
              <a:t>     extraction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54251" y="3064955"/>
            <a:ext cx="1056227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306229" marR="3810" indent="-297180">
              <a:spcBef>
                <a:spcPts val="79"/>
              </a:spcBef>
            </a:pPr>
            <a:r>
              <a:rPr lang="en-US" sz="1050" spc="-23" dirty="0">
                <a:solidFill>
                  <a:srgbClr val="1382AC"/>
                </a:solidFill>
                <a:latin typeface="Arial MT"/>
                <a:cs typeface="Arial MT"/>
              </a:rPr>
              <a:t>       Stage of Extraction</a:t>
            </a:r>
            <a:endParaRPr sz="1050" dirty="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319646" y="3619881"/>
            <a:ext cx="2787015" cy="1463040"/>
            <a:chOff x="8426195" y="3683508"/>
            <a:chExt cx="3716020" cy="195072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26195" y="3683508"/>
              <a:ext cx="3715511" cy="19507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79535" y="3774948"/>
              <a:ext cx="3613404" cy="1848612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20889" y="972693"/>
            <a:ext cx="900684" cy="48005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05597" y="972692"/>
            <a:ext cx="852677" cy="46177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36133" y="978409"/>
            <a:ext cx="1300733" cy="425195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8255889" y="5297952"/>
            <a:ext cx="11001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/>
            <a:fld id="{81D60167-4931-47E6-BA6A-407CBD079E47}" type="slidenum">
              <a:rPr sz="750" spc="-4" dirty="0">
                <a:solidFill>
                  <a:srgbClr val="FFFFFF"/>
                </a:solidFill>
                <a:latin typeface="Arial MT"/>
                <a:cs typeface="Arial MT"/>
              </a:rPr>
              <a:pPr marL="28575"/>
              <a:t>3</a:t>
            </a:fld>
            <a:endParaRPr sz="7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0558" y="4422998"/>
            <a:ext cx="273653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238"/>
              </a:lnSpc>
            </a:pPr>
            <a:r>
              <a:rPr sz="1050" dirty="0">
                <a:latin typeface="Arial MT"/>
                <a:cs typeface="Arial MT"/>
              </a:rPr>
              <a:t>*</a:t>
            </a:r>
            <a:r>
              <a:rPr lang="en-US" sz="1050" dirty="0">
                <a:latin typeface="Arial MT"/>
                <a:cs typeface="Arial MT"/>
              </a:rPr>
              <a:t>Dynamic Ground Water Resources of India,2022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57B382-1938-7CF8-11CA-7BDE2E4F1F37}"/>
              </a:ext>
            </a:extLst>
          </p:cNvPr>
          <p:cNvSpPr/>
          <p:nvPr/>
        </p:nvSpPr>
        <p:spPr>
          <a:xfrm>
            <a:off x="759714" y="1111827"/>
            <a:ext cx="3902582" cy="4862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GROUND WATER OVERVIEW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07324B-8910-5140-649B-8463C81B7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8" y="736609"/>
            <a:ext cx="3731403" cy="357367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3A0464C-565B-A911-2971-7B99750C1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750258"/>
              </p:ext>
            </p:extLst>
          </p:nvPr>
        </p:nvGraphicFramePr>
        <p:xfrm>
          <a:off x="4468091" y="736609"/>
          <a:ext cx="3335481" cy="342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37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Categorization</a:t>
                      </a:r>
                      <a:r>
                        <a:rPr lang="en-US" sz="14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Groundwater Resource Assessment units</a:t>
                      </a:r>
                      <a:endParaRPr lang="en-US" sz="1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405"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Narrow"/>
                          <a:cs typeface="Arial" panose="020B0604020202020204" pitchFamily="34" charset="0"/>
                          <a:sym typeface="Arial Narrow"/>
                        </a:rPr>
                        <a:t>Total Assessment units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Narrow"/>
                          <a:cs typeface="Arial" panose="020B0604020202020204" pitchFamily="34" charset="0"/>
                          <a:sym typeface="Arial Narrow"/>
                        </a:rPr>
                        <a:t>7089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306"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Narrow"/>
                          <a:cs typeface="Arial" panose="020B0604020202020204" pitchFamily="34" charset="0"/>
                          <a:sym typeface="Arial Narrow"/>
                        </a:rPr>
                        <a:t>Over exploited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Narrow"/>
                          <a:cs typeface="Arial" panose="020B0604020202020204" pitchFamily="34" charset="0"/>
                          <a:sym typeface="Arial Narrow"/>
                        </a:rPr>
                        <a:t>1006 (14 %)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07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Narrow"/>
                          <a:cs typeface="Arial" panose="020B0604020202020204" pitchFamily="34" charset="0"/>
                          <a:sym typeface="Arial Narrow"/>
                        </a:rPr>
                        <a:t>260    (04%)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24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Semi-critical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Narrow"/>
                          <a:cs typeface="Arial" panose="020B0604020202020204" pitchFamily="34" charset="0"/>
                          <a:sym typeface="Arial Narrow"/>
                        </a:rPr>
                        <a:t>885    (12 %)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07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Narrow"/>
                          <a:cs typeface="Arial" panose="020B0604020202020204" pitchFamily="34" charset="0"/>
                          <a:sym typeface="Arial Narrow"/>
                        </a:rPr>
                        <a:t>4780  (67 %)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07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158     (02 %)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E5947F4-A423-D117-FB29-FCDBABAE9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179847"/>
              </p:ext>
            </p:extLst>
          </p:nvPr>
        </p:nvGraphicFramePr>
        <p:xfrm>
          <a:off x="2763516" y="4291920"/>
          <a:ext cx="2861335" cy="257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Google Shape;124;p5">
            <a:extLst>
              <a:ext uri="{FF2B5EF4-FFF2-40B4-BE49-F238E27FC236}">
                <a16:creationId xmlns:a16="http://schemas.microsoft.com/office/drawing/2014/main" id="{02E65A7E-6818-5833-CE51-7A8A0902073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0182" t="77010" r="27468" b="3959"/>
          <a:stretch/>
        </p:blipFill>
        <p:spPr>
          <a:xfrm>
            <a:off x="2120100" y="2671848"/>
            <a:ext cx="843095" cy="821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5F899C-6CD4-D427-3969-13906E619C94}"/>
              </a:ext>
            </a:extLst>
          </p:cNvPr>
          <p:cNvSpPr txBox="1"/>
          <p:nvPr/>
        </p:nvSpPr>
        <p:spPr>
          <a:xfrm>
            <a:off x="1527384" y="54016"/>
            <a:ext cx="7235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anose="02040602050305030304" pitchFamily="18" charset="0"/>
              </a:rPr>
              <a:t>Groundwater Resources of India 2022</a:t>
            </a:r>
          </a:p>
        </p:txBody>
      </p:sp>
    </p:spTree>
    <p:extLst>
      <p:ext uri="{BB962C8B-B14F-4D97-AF65-F5344CB8AC3E}">
        <p14:creationId xmlns:p14="http://schemas.microsoft.com/office/powerpoint/2010/main" val="50183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321031"/>
              </p:ext>
            </p:extLst>
          </p:nvPr>
        </p:nvGraphicFramePr>
        <p:xfrm>
          <a:off x="36427" y="863692"/>
          <a:ext cx="5927955" cy="323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500431"/>
              </p:ext>
            </p:extLst>
          </p:nvPr>
        </p:nvGraphicFramePr>
        <p:xfrm>
          <a:off x="5964382" y="4049077"/>
          <a:ext cx="3143191" cy="2549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6172197" y="3062122"/>
            <a:ext cx="2761813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3333FF"/>
                </a:solidFill>
                <a:latin typeface="Arial Black" panose="020B0A04020102020204" pitchFamily="34" charset="0"/>
              </a:rPr>
              <a:t>Increasing Stage of GW Extraction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80301" y="4600687"/>
            <a:ext cx="5784081" cy="1446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India has over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20 million irrigation wells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0.8 million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being added every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Every fourth cultivator owns an irrigation well.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Non-owners depend on groundwater markets.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F2D5BB-AAB2-F3F9-C8B5-617DF3A6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87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IN" sz="2400" b="1" dirty="0">
                <a:solidFill>
                  <a:srgbClr val="0000FF"/>
                </a:solidFill>
                <a:latin typeface="Book Antiqua" panose="02040602050305030304" pitchFamily="18" charset="0"/>
              </a:rPr>
              <a:t>GROUNDWATER</a:t>
            </a:r>
            <a:r>
              <a:rPr lang="en-IN" sz="2800" b="1" dirty="0">
                <a:solidFill>
                  <a:srgbClr val="0000FF"/>
                </a:solidFill>
                <a:latin typeface="Book Antiqua" panose="02040602050305030304" pitchFamily="18" charset="0"/>
              </a:rPr>
              <a:t> USE IN AGRICULTURE</a:t>
            </a:r>
          </a:p>
        </p:txBody>
      </p:sp>
    </p:spTree>
    <p:extLst>
      <p:ext uri="{BB962C8B-B14F-4D97-AF65-F5344CB8AC3E}">
        <p14:creationId xmlns:p14="http://schemas.microsoft.com/office/powerpoint/2010/main" val="214613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900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99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684" y="200145"/>
            <a:ext cx="7054418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b="1" i="0" kern="1200" cap="all" dirty="0">
                <a:ln/>
                <a:solidFill>
                  <a:schemeClr val="tx1"/>
                </a:solidFill>
                <a:effectLst/>
                <a:ea typeface="+mj-ea"/>
                <a:cs typeface="+mj-cs"/>
              </a:rPr>
              <a:t>SUSTAINABLE USE OF GROUNDWATER</a:t>
            </a:r>
            <a:endParaRPr lang="en-US" sz="2800" b="1" i="0" kern="1200" cap="all" dirty="0">
              <a:ln/>
              <a:solidFill>
                <a:schemeClr val="tx1"/>
              </a:solidFill>
              <a:effectLst/>
              <a:ea typeface="+mj-ea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88684" y="912664"/>
            <a:ext cx="7054418" cy="1788971"/>
          </a:xfrm>
          <a:prstGeom prst="roundRect">
            <a:avLst/>
          </a:prstGeom>
          <a:solidFill>
            <a:srgbClr val="FEFA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800" dirty="0">
                <a:solidFill>
                  <a:schemeClr val="tx1"/>
                </a:solidFill>
              </a:rPr>
              <a:t>The sustainable use of Groundwater refers to the responsible and efficient management of this valuable resource to ensure its long-term availability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45" y="5551893"/>
            <a:ext cx="608264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1FDDD8E4-3168-4FA4-B291-04A479053BD8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object 26">
            <a:extLst>
              <a:ext uri="{FF2B5EF4-FFF2-40B4-BE49-F238E27FC236}">
                <a16:creationId xmlns:a16="http://schemas.microsoft.com/office/drawing/2014/main" id="{617C68E4-8A2A-0B74-E35B-755D858E9E8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7998" y="176643"/>
            <a:ext cx="880626" cy="426546"/>
          </a:xfrm>
          <a:prstGeom prst="rect">
            <a:avLst/>
          </a:prstGeom>
        </p:spPr>
      </p:pic>
      <p:pic>
        <p:nvPicPr>
          <p:cNvPr id="5" name="object 25">
            <a:extLst>
              <a:ext uri="{FF2B5EF4-FFF2-40B4-BE49-F238E27FC236}">
                <a16:creationId xmlns:a16="http://schemas.microsoft.com/office/drawing/2014/main" id="{A0CC1B80-0F2C-185D-36B7-91A6074352B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2163" y="16724"/>
            <a:ext cx="994411" cy="480059"/>
          </a:xfrm>
          <a:prstGeom prst="rect">
            <a:avLst/>
          </a:prstGeom>
        </p:spPr>
      </p:pic>
      <p:grpSp>
        <p:nvGrpSpPr>
          <p:cNvPr id="7" name="Group 11">
            <a:extLst>
              <a:ext uri="{FF2B5EF4-FFF2-40B4-BE49-F238E27FC236}">
                <a16:creationId xmlns:a16="http://schemas.microsoft.com/office/drawing/2014/main" id="{69971D58-7B1B-7880-FCB1-8CE9B133C4B3}"/>
              </a:ext>
            </a:extLst>
          </p:cNvPr>
          <p:cNvGrpSpPr>
            <a:grpSpLocks/>
          </p:cNvGrpSpPr>
          <p:nvPr/>
        </p:nvGrpSpPr>
        <p:grpSpPr bwMode="auto">
          <a:xfrm>
            <a:off x="3014796" y="2951015"/>
            <a:ext cx="5079726" cy="2994133"/>
            <a:chOff x="621789" y="771550"/>
            <a:chExt cx="5574589" cy="3528392"/>
          </a:xfrm>
        </p:grpSpPr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8113835D-E78E-5029-78BD-FCDEDF09B1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789" y="771550"/>
              <a:ext cx="5410303" cy="3528392"/>
              <a:chOff x="618174" y="771550"/>
              <a:chExt cx="5547130" cy="3744416"/>
            </a:xfrm>
          </p:grpSpPr>
          <p:grpSp>
            <p:nvGrpSpPr>
              <p:cNvPr id="11" name="Group 5">
                <a:extLst>
                  <a:ext uri="{FF2B5EF4-FFF2-40B4-BE49-F238E27FC236}">
                    <a16:creationId xmlns:a16="http://schemas.microsoft.com/office/drawing/2014/main" id="{5E0DD2F4-3C9D-AFE7-5C95-6BAD927708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8174" y="771550"/>
                <a:ext cx="5547130" cy="3744416"/>
                <a:chOff x="833208" y="771551"/>
                <a:chExt cx="5188864" cy="3600400"/>
              </a:xfrm>
            </p:grpSpPr>
            <p:pic>
              <p:nvPicPr>
                <p:cNvPr id="14" name="Picture 2">
                  <a:extLst>
                    <a:ext uri="{FF2B5EF4-FFF2-40B4-BE49-F238E27FC236}">
                      <a16:creationId xmlns:a16="http://schemas.microsoft.com/office/drawing/2014/main" id="{ABD235DF-97F6-5574-5049-B664B2F257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124744" y="771551"/>
                  <a:ext cx="4897328" cy="360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2E2CD31-B157-0189-3628-77B159E427DD}"/>
                    </a:ext>
                  </a:extLst>
                </p:cNvPr>
                <p:cNvSpPr txBox="1"/>
                <p:nvPr/>
              </p:nvSpPr>
              <p:spPr>
                <a:xfrm rot="16200000">
                  <a:off x="-182043" y="2075205"/>
                  <a:ext cx="2520542" cy="49004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en-US" sz="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Per Capita Water availability in m</a:t>
                  </a:r>
                  <a:r>
                    <a:rPr lang="en-US" sz="800" b="1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/year</a:t>
                  </a:r>
                  <a:endParaRPr lang="en-I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8FC18C-71BB-389C-05E9-B35A3D91C832}"/>
                  </a:ext>
                </a:extLst>
              </p:cNvPr>
              <p:cNvSpPr/>
              <p:nvPr/>
            </p:nvSpPr>
            <p:spPr>
              <a:xfrm>
                <a:off x="5949527" y="2860150"/>
                <a:ext cx="215777" cy="1438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BF3797-47DC-87EB-7062-B8928E1EB9DF}"/>
                  </a:ext>
                </a:extLst>
              </p:cNvPr>
              <p:cNvSpPr/>
              <p:nvPr/>
            </p:nvSpPr>
            <p:spPr>
              <a:xfrm>
                <a:off x="5949527" y="3795570"/>
                <a:ext cx="215777" cy="725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A7C376-64A6-47E2-FFF4-A0F68F629D51}"/>
                </a:ext>
              </a:extLst>
            </p:cNvPr>
            <p:cNvSpPr txBox="1"/>
            <p:nvPr/>
          </p:nvSpPr>
          <p:spPr>
            <a:xfrm>
              <a:off x="4581269" y="2307317"/>
              <a:ext cx="1450823" cy="51610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N" sz="800" b="1" dirty="0"/>
                <a:t>Water Stress 1700 m</a:t>
              </a:r>
              <a:r>
                <a:rPr lang="en-IN" sz="800" b="1" baseline="30000" dirty="0"/>
                <a:t>3</a:t>
              </a:r>
              <a:r>
                <a:rPr lang="en-IN" sz="800" b="1" dirty="0"/>
                <a:t> year</a:t>
              </a:r>
              <a:r>
                <a:rPr lang="en-IN" sz="800" b="1" baseline="30000" dirty="0"/>
                <a:t>-1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9FAFF5-B591-6910-C204-5737EB5D3B5D}"/>
                </a:ext>
              </a:extLst>
            </p:cNvPr>
            <p:cNvSpPr txBox="1"/>
            <p:nvPr/>
          </p:nvSpPr>
          <p:spPr>
            <a:xfrm>
              <a:off x="4581268" y="3547545"/>
              <a:ext cx="1615110" cy="2588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IN" sz="800" b="1" dirty="0"/>
                <a:t>Water Scarcity 1000 m</a:t>
              </a:r>
              <a:r>
                <a:rPr lang="en-IN" sz="800" b="1" baseline="30000" dirty="0"/>
                <a:t>3</a:t>
              </a:r>
              <a:r>
                <a:rPr lang="en-IN" sz="800" b="1" dirty="0"/>
                <a:t> year</a:t>
              </a:r>
              <a:r>
                <a:rPr lang="en-IN" sz="800" b="1" baseline="30000" dirty="0"/>
                <a:t>-1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66C0174C-F0F4-6683-D3EC-7F5A95AD799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0" y="3990109"/>
            <a:ext cx="3024615" cy="128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 defTabSz="684610"/>
            <a:r>
              <a:rPr lang="en-IN" sz="2000" b="1" dirty="0">
                <a:solidFill>
                  <a:srgbClr val="0000FF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Per Capita </a:t>
            </a:r>
            <a:r>
              <a:rPr lang="en-IN" sz="2000" b="1" dirty="0">
                <a:solidFill>
                  <a:srgbClr val="0000FF"/>
                </a:solidFill>
                <a:latin typeface="Book Antiqua" panose="02040602050305030304" pitchFamily="18" charset="0"/>
                <a:cs typeface="Arial" panose="020B0604020202020204" pitchFamily="34" charset="0"/>
                <a:sym typeface="+mn-ea"/>
              </a:rPr>
              <a:t>Water </a:t>
            </a:r>
          </a:p>
          <a:p>
            <a:pPr algn="ctr" defTabSz="684610"/>
            <a:r>
              <a:rPr lang="en-IN" sz="2000" b="1" dirty="0">
                <a:solidFill>
                  <a:srgbClr val="0000FF"/>
                </a:solidFill>
                <a:latin typeface="Book Antiqua" panose="02040602050305030304" pitchFamily="18" charset="0"/>
                <a:cs typeface="Arial" panose="020B0604020202020204" pitchFamily="34" charset="0"/>
                <a:sym typeface="+mn-ea"/>
              </a:rPr>
              <a:t>Availability in India</a:t>
            </a:r>
            <a:endParaRPr lang="en-IN" sz="2000" b="1" dirty="0">
              <a:solidFill>
                <a:srgbClr val="0000FF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3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61194"/>
            <a:ext cx="8023412" cy="823544"/>
          </a:xfr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en-US" sz="2400" b="1" dirty="0">
                <a:solidFill>
                  <a:srgbClr val="0000FF"/>
                </a:solidFill>
                <a:latin typeface="Book Antiqua" panose="02040602050305030304" pitchFamily="18" charset="0"/>
                <a:ea typeface="+mj-ea"/>
                <a:cs typeface="+mj-cs"/>
              </a:rPr>
              <a:t>GROUND WATER USE</a:t>
            </a:r>
            <a:br>
              <a:rPr lang="en-US" altLang="en-US" sz="2400" b="1" dirty="0">
                <a:solidFill>
                  <a:srgbClr val="0000FF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en-US" altLang="en-US" sz="2400" b="1" dirty="0">
                <a:solidFill>
                  <a:srgbClr val="0000FF"/>
                </a:solidFill>
                <a:latin typeface="Book Antiqua" panose="02040602050305030304" pitchFamily="18" charset="0"/>
                <a:ea typeface="+mj-ea"/>
                <a:cs typeface="+mj-cs"/>
              </a:rPr>
              <a:t>Existing demands and Issues</a:t>
            </a: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78475136"/>
              </p:ext>
            </p:extLst>
          </p:nvPr>
        </p:nvGraphicFramePr>
        <p:xfrm>
          <a:off x="582706" y="1312767"/>
          <a:ext cx="8381999" cy="5283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88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95324" y="2066925"/>
            <a:ext cx="6105526" cy="25717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-28575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1482725" algn="l"/>
              </a:tabLst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</a:rPr>
              <a:t>High water wastage</a:t>
            </a:r>
          </a:p>
          <a:p>
            <a:pPr marL="742950" lvl="1" indent="-28575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  <a:tabLst>
                <a:tab pos="1482725" algn="l"/>
              </a:tabLst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</a:rPr>
              <a:t>Poor maintenance of pipelines and related leakage issues.</a:t>
            </a:r>
            <a:endParaRPr lang="en-US" sz="2000" b="1" dirty="0">
              <a:solidFill>
                <a:schemeClr val="tx1"/>
              </a:solidFill>
            </a:endParaRPr>
          </a:p>
          <a:p>
            <a:pPr marL="742950" lvl="1" indent="-28575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  <a:tabLst>
                <a:tab pos="1482725" algn="l"/>
              </a:tabLst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</a:rPr>
              <a:t>Lack of water saving awareness. </a:t>
            </a:r>
          </a:p>
          <a:p>
            <a:pPr marL="742950" lvl="1" indent="-28575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  <a:tabLst>
                <a:tab pos="1482725" algn="l"/>
              </a:tabLst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</a:rPr>
              <a:t>Unauthorized tap connections</a:t>
            </a:r>
          </a:p>
          <a:p>
            <a:pPr lvl="1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1482725" algn="l"/>
              </a:tabLst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33485" y="1123950"/>
            <a:ext cx="1686666" cy="163683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7133485" y="2813531"/>
            <a:ext cx="1803164" cy="163683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/>
          <p:cNvSpPr/>
          <p:nvPr/>
        </p:nvSpPr>
        <p:spPr>
          <a:xfrm>
            <a:off x="7197233" y="4505324"/>
            <a:ext cx="1713041" cy="176212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9AA3C-509D-4D12-B446-75A85368940A}"/>
              </a:ext>
            </a:extLst>
          </p:cNvPr>
          <p:cNvSpPr txBox="1">
            <a:spLocks/>
          </p:cNvSpPr>
          <p:nvPr/>
        </p:nvSpPr>
        <p:spPr>
          <a:xfrm>
            <a:off x="207352" y="0"/>
            <a:ext cx="8023412" cy="823544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00FF"/>
                </a:solidFill>
                <a:latin typeface="Book Antiqua" panose="02040602050305030304" pitchFamily="18" charset="0"/>
                <a:ea typeface="+mj-ea"/>
                <a:cs typeface="+mj-cs"/>
              </a:rPr>
              <a:t>MISMANGEMENT OF GROUNDWATER</a:t>
            </a: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836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11191"/>
            <a:ext cx="2057400" cy="310285"/>
          </a:xfrm>
        </p:spPr>
        <p:txBody>
          <a:bodyPr/>
          <a:lstStyle/>
          <a:p>
            <a:fld id="{E8248094-0E8F-4782-B08D-59C9C0816D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96551" y="1837426"/>
            <a:ext cx="5815302" cy="3772713"/>
            <a:chOff x="0" y="1147663"/>
            <a:chExt cx="5565899" cy="3821642"/>
          </a:xfrm>
        </p:grpSpPr>
        <p:sp>
          <p:nvSpPr>
            <p:cNvPr id="11" name="Rectangle 10"/>
            <p:cNvSpPr/>
            <p:nvPr/>
          </p:nvSpPr>
          <p:spPr>
            <a:xfrm>
              <a:off x="0" y="1147663"/>
              <a:ext cx="3457086" cy="32913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108813" y="1677915"/>
              <a:ext cx="3457086" cy="3291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DF34449-106C-FD19-C60C-F592FDD48247}"/>
              </a:ext>
            </a:extLst>
          </p:cNvPr>
          <p:cNvSpPr/>
          <p:nvPr/>
        </p:nvSpPr>
        <p:spPr>
          <a:xfrm>
            <a:off x="0" y="416169"/>
            <a:ext cx="9144000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Book Antiqua" panose="02040602050305030304" pitchFamily="18" charset="0"/>
                <a:ea typeface="+mj-ea"/>
                <a:cs typeface="+mj-cs"/>
              </a:rPr>
              <a:t>SUSTAINABLE USE OF GROUNDWATER -OPTIONS</a:t>
            </a:r>
            <a:endParaRPr lang="en-IN" sz="2400" b="1" dirty="0">
              <a:solidFill>
                <a:srgbClr val="0000FF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465131C8-7398-E97B-9796-8FBAA689EE44}"/>
              </a:ext>
            </a:extLst>
          </p:cNvPr>
          <p:cNvSpPr/>
          <p:nvPr/>
        </p:nvSpPr>
        <p:spPr>
          <a:xfrm>
            <a:off x="831311" y="1837426"/>
            <a:ext cx="3512832" cy="33761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000" b="1" kern="1200" dirty="0">
                <a:solidFill>
                  <a:srgbClr val="FFFF00"/>
                </a:solidFill>
              </a:rPr>
              <a:t>Supply-side </a:t>
            </a:r>
            <a:r>
              <a:rPr lang="en-US" sz="2000" b="1" kern="1200" dirty="0">
                <a:solidFill>
                  <a:srgbClr val="FFFF00"/>
                </a:solidFill>
              </a:rPr>
              <a:t> Management</a:t>
            </a:r>
            <a:endParaRPr lang="en-IN" sz="2000" kern="1200" dirty="0">
              <a:solidFill>
                <a:srgbClr val="FFFF00"/>
              </a:solidFill>
            </a:endParaRPr>
          </a:p>
          <a:p>
            <a:pPr lvl="0" algn="just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800" b="1" kern="1200" dirty="0">
                <a:solidFill>
                  <a:srgbClr val="F8FEFC"/>
                </a:solidFill>
              </a:rPr>
              <a:t>Supply-side </a:t>
            </a:r>
            <a:r>
              <a:rPr lang="en-US" sz="1800" b="1" kern="1200" dirty="0">
                <a:solidFill>
                  <a:srgbClr val="F8FEFC"/>
                </a:solidFill>
              </a:rPr>
              <a:t>sustainable use of groundwater</a:t>
            </a:r>
            <a:r>
              <a:rPr lang="en-IN" sz="1800" b="1" kern="1200" dirty="0">
                <a:solidFill>
                  <a:srgbClr val="F8FEFC"/>
                </a:solidFill>
              </a:rPr>
              <a:t> works by Increasing the amount of available water.</a:t>
            </a:r>
            <a:endParaRPr lang="en-US" sz="1800" b="1" kern="1200" dirty="0">
              <a:solidFill>
                <a:srgbClr val="F8FEFC"/>
              </a:solidFill>
            </a:endParaRPr>
          </a:p>
          <a:p>
            <a:pPr algn="ctr"/>
            <a:endParaRPr lang="en-IN" dirty="0"/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75C16BF0-F83D-F1E7-3A48-DA80006D8906}"/>
              </a:ext>
            </a:extLst>
          </p:cNvPr>
          <p:cNvSpPr/>
          <p:nvPr/>
        </p:nvSpPr>
        <p:spPr>
          <a:xfrm>
            <a:off x="5050886" y="1870312"/>
            <a:ext cx="3464464" cy="3376163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000" b="1" dirty="0">
                <a:solidFill>
                  <a:schemeClr val="accent2">
                    <a:lumMod val="50000"/>
                  </a:schemeClr>
                </a:solidFill>
              </a:rPr>
              <a:t>Demand Side  Management</a:t>
            </a:r>
          </a:p>
          <a:p>
            <a:pPr algn="just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000" b="1" dirty="0">
                <a:solidFill>
                  <a:srgbClr val="002060"/>
                </a:solidFill>
              </a:rPr>
              <a:t>It works on Reducing the amount of water that is being used by stakeholders for its need.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endParaRPr lang="en-IN" dirty="0"/>
          </a:p>
        </p:txBody>
      </p:sp>
      <p:grpSp>
        <p:nvGrpSpPr>
          <p:cNvPr id="4" name="object 13">
            <a:extLst>
              <a:ext uri="{FF2B5EF4-FFF2-40B4-BE49-F238E27FC236}">
                <a16:creationId xmlns:a16="http://schemas.microsoft.com/office/drawing/2014/main" id="{0732778C-0412-6982-0B48-713A6D6AF76E}"/>
              </a:ext>
            </a:extLst>
          </p:cNvPr>
          <p:cNvGrpSpPr/>
          <p:nvPr/>
        </p:nvGrpSpPr>
        <p:grpSpPr>
          <a:xfrm>
            <a:off x="2306782" y="5119562"/>
            <a:ext cx="4070743" cy="2018992"/>
            <a:chOff x="5359908" y="1854707"/>
            <a:chExt cx="3802379" cy="2198370"/>
          </a:xfrm>
        </p:grpSpPr>
        <p:pic>
          <p:nvPicPr>
            <p:cNvPr id="5" name="object 14">
              <a:extLst>
                <a:ext uri="{FF2B5EF4-FFF2-40B4-BE49-F238E27FC236}">
                  <a16:creationId xmlns:a16="http://schemas.microsoft.com/office/drawing/2014/main" id="{92E3BEAB-DA4B-CB67-02D0-FF6B7901B89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1156" y="1854707"/>
              <a:ext cx="2073402" cy="2198370"/>
            </a:xfrm>
            <a:prstGeom prst="rect">
              <a:avLst/>
            </a:prstGeom>
          </p:spPr>
        </p:pic>
        <p:sp>
          <p:nvSpPr>
            <p:cNvPr id="6" name="object 15">
              <a:extLst>
                <a:ext uri="{FF2B5EF4-FFF2-40B4-BE49-F238E27FC236}">
                  <a16:creationId xmlns:a16="http://schemas.microsoft.com/office/drawing/2014/main" id="{1000265D-4939-DE8A-380E-5CEA9654D45F}"/>
                </a:ext>
              </a:extLst>
            </p:cNvPr>
            <p:cNvSpPr/>
            <p:nvPr/>
          </p:nvSpPr>
          <p:spPr>
            <a:xfrm>
              <a:off x="5366004" y="3238499"/>
              <a:ext cx="3790315" cy="601980"/>
            </a:xfrm>
            <a:custGeom>
              <a:avLst/>
              <a:gdLst/>
              <a:ahLst/>
              <a:cxnLst/>
              <a:rect l="l" t="t" r="r" b="b"/>
              <a:pathLst>
                <a:path w="3790315" h="601979">
                  <a:moveTo>
                    <a:pt x="3689857" y="0"/>
                  </a:moveTo>
                  <a:lnTo>
                    <a:pt x="100330" y="0"/>
                  </a:lnTo>
                  <a:lnTo>
                    <a:pt x="61293" y="7889"/>
                  </a:lnTo>
                  <a:lnTo>
                    <a:pt x="29400" y="29400"/>
                  </a:lnTo>
                  <a:lnTo>
                    <a:pt x="7889" y="61293"/>
                  </a:lnTo>
                  <a:lnTo>
                    <a:pt x="0" y="100329"/>
                  </a:lnTo>
                  <a:lnTo>
                    <a:pt x="0" y="501650"/>
                  </a:lnTo>
                  <a:lnTo>
                    <a:pt x="7889" y="540686"/>
                  </a:lnTo>
                  <a:lnTo>
                    <a:pt x="29400" y="572579"/>
                  </a:lnTo>
                  <a:lnTo>
                    <a:pt x="61293" y="594090"/>
                  </a:lnTo>
                  <a:lnTo>
                    <a:pt x="100330" y="601980"/>
                  </a:lnTo>
                  <a:lnTo>
                    <a:pt x="3689857" y="601980"/>
                  </a:lnTo>
                  <a:lnTo>
                    <a:pt x="3728894" y="594090"/>
                  </a:lnTo>
                  <a:lnTo>
                    <a:pt x="3760787" y="572579"/>
                  </a:lnTo>
                  <a:lnTo>
                    <a:pt x="3782298" y="540686"/>
                  </a:lnTo>
                  <a:lnTo>
                    <a:pt x="3790188" y="501650"/>
                  </a:lnTo>
                  <a:lnTo>
                    <a:pt x="3790188" y="100329"/>
                  </a:lnTo>
                  <a:lnTo>
                    <a:pt x="3782298" y="61293"/>
                  </a:lnTo>
                  <a:lnTo>
                    <a:pt x="3760787" y="29400"/>
                  </a:lnTo>
                  <a:lnTo>
                    <a:pt x="3728894" y="7889"/>
                  </a:lnTo>
                  <a:lnTo>
                    <a:pt x="3689857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6">
              <a:extLst>
                <a:ext uri="{FF2B5EF4-FFF2-40B4-BE49-F238E27FC236}">
                  <a16:creationId xmlns:a16="http://schemas.microsoft.com/office/drawing/2014/main" id="{1276CA3E-4FA2-14E6-8205-E39024535B9D}"/>
                </a:ext>
              </a:extLst>
            </p:cNvPr>
            <p:cNvSpPr/>
            <p:nvPr/>
          </p:nvSpPr>
          <p:spPr>
            <a:xfrm>
              <a:off x="5366004" y="3238499"/>
              <a:ext cx="3790315" cy="601980"/>
            </a:xfrm>
            <a:custGeom>
              <a:avLst/>
              <a:gdLst/>
              <a:ahLst/>
              <a:cxnLst/>
              <a:rect l="l" t="t" r="r" b="b"/>
              <a:pathLst>
                <a:path w="3790315" h="601979">
                  <a:moveTo>
                    <a:pt x="0" y="100329"/>
                  </a:moveTo>
                  <a:lnTo>
                    <a:pt x="7889" y="61293"/>
                  </a:lnTo>
                  <a:lnTo>
                    <a:pt x="29400" y="29400"/>
                  </a:lnTo>
                  <a:lnTo>
                    <a:pt x="61293" y="7889"/>
                  </a:lnTo>
                  <a:lnTo>
                    <a:pt x="100330" y="0"/>
                  </a:lnTo>
                  <a:lnTo>
                    <a:pt x="3689857" y="0"/>
                  </a:lnTo>
                  <a:lnTo>
                    <a:pt x="3728894" y="7889"/>
                  </a:lnTo>
                  <a:lnTo>
                    <a:pt x="3760787" y="29400"/>
                  </a:lnTo>
                  <a:lnTo>
                    <a:pt x="3782298" y="61293"/>
                  </a:lnTo>
                  <a:lnTo>
                    <a:pt x="3790188" y="100329"/>
                  </a:lnTo>
                  <a:lnTo>
                    <a:pt x="3790188" y="501650"/>
                  </a:lnTo>
                  <a:lnTo>
                    <a:pt x="3782298" y="540686"/>
                  </a:lnTo>
                  <a:lnTo>
                    <a:pt x="3760787" y="572579"/>
                  </a:lnTo>
                  <a:lnTo>
                    <a:pt x="3728894" y="594090"/>
                  </a:lnTo>
                  <a:lnTo>
                    <a:pt x="3689857" y="601980"/>
                  </a:lnTo>
                  <a:lnTo>
                    <a:pt x="100330" y="601980"/>
                  </a:lnTo>
                  <a:lnTo>
                    <a:pt x="61293" y="594090"/>
                  </a:lnTo>
                  <a:lnTo>
                    <a:pt x="29400" y="572579"/>
                  </a:lnTo>
                  <a:lnTo>
                    <a:pt x="7889" y="540686"/>
                  </a:lnTo>
                  <a:lnTo>
                    <a:pt x="0" y="501650"/>
                  </a:lnTo>
                  <a:lnTo>
                    <a:pt x="0" y="10032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AFAB3BD-B01A-0EAB-8AE1-CEC9E7210EBF}"/>
              </a:ext>
            </a:extLst>
          </p:cNvPr>
          <p:cNvSpPr txBox="1"/>
          <p:nvPr/>
        </p:nvSpPr>
        <p:spPr>
          <a:xfrm>
            <a:off x="3246005" y="6512278"/>
            <a:ext cx="2657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800" b="1" dirty="0">
                <a:solidFill>
                  <a:srgbClr val="FFFFFF"/>
                </a:solidFill>
                <a:latin typeface="Arial"/>
                <a:cs typeface="Arial"/>
              </a:rPr>
              <a:t>Ground</a:t>
            </a:r>
            <a:r>
              <a:rPr lang="en-IN"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sz="1800" b="1" spc="5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endParaRPr lang="en-IN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177456"/>
      </p:ext>
    </p:extLst>
  </p:cSld>
  <p:clrMapOvr>
    <a:masterClrMapping/>
  </p:clrMapOvr>
</p:sld>
</file>

<file path=ppt/theme/theme1.xml><?xml version="1.0" encoding="utf-8"?>
<a:theme xmlns:a="http://schemas.openxmlformats.org/drawingml/2006/main" name="BRL_RG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3288</TotalTime>
  <Words>1004</Words>
  <Application>Microsoft Office PowerPoint</Application>
  <PresentationFormat>On-screen Show (4:3)</PresentationFormat>
  <Paragraphs>199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Arial Black</vt:lpstr>
      <vt:lpstr>Arial MT</vt:lpstr>
      <vt:lpstr>Arial Narrow</vt:lpstr>
      <vt:lpstr>Book Antiqua</vt:lpstr>
      <vt:lpstr>Calibri</vt:lpstr>
      <vt:lpstr>Calibri Light</vt:lpstr>
      <vt:lpstr>Impact</vt:lpstr>
      <vt:lpstr>Lexend</vt:lpstr>
      <vt:lpstr>Times New Roman</vt:lpstr>
      <vt:lpstr>Trebuchet MS</vt:lpstr>
      <vt:lpstr>Tw Cen MT</vt:lpstr>
      <vt:lpstr>Wingdings</vt:lpstr>
      <vt:lpstr>BRL_RGI</vt:lpstr>
      <vt:lpstr>Office Theme</vt:lpstr>
      <vt:lpstr>PowerPoint Presentation</vt:lpstr>
      <vt:lpstr>PowerPoint Presentation</vt:lpstr>
      <vt:lpstr>437 BCM</vt:lpstr>
      <vt:lpstr>PowerPoint Presentation</vt:lpstr>
      <vt:lpstr>GROUNDWATER USE IN AGRICULTURE</vt:lpstr>
      <vt:lpstr>PowerPoint Presentation</vt:lpstr>
      <vt:lpstr>GROUND WATER USE Existing demands and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Thakur Brahmanand singh</cp:lastModifiedBy>
  <cp:revision>309</cp:revision>
  <dcterms:created xsi:type="dcterms:W3CDTF">2021-02-17T10:18:10Z</dcterms:created>
  <dcterms:modified xsi:type="dcterms:W3CDTF">2023-05-30T23:59:55Z</dcterms:modified>
</cp:coreProperties>
</file>